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4" r:id="rId3"/>
    <p:sldId id="260" r:id="rId4"/>
    <p:sldId id="268" r:id="rId5"/>
    <p:sldId id="259" r:id="rId6"/>
    <p:sldId id="271" r:id="rId7"/>
    <p:sldId id="262" r:id="rId8"/>
    <p:sldId id="261" r:id="rId9"/>
    <p:sldId id="258" r:id="rId10"/>
    <p:sldId id="257" r:id="rId11"/>
    <p:sldId id="265" r:id="rId12"/>
    <p:sldId id="266" r:id="rId13"/>
    <p:sldId id="267" r:id="rId14"/>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38A4"/>
    <a:srgbClr val="182FA3"/>
    <a:srgbClr val="76D346"/>
    <a:srgbClr val="FFBC16"/>
    <a:srgbClr val="3C4745"/>
    <a:srgbClr val="B7050C"/>
    <a:srgbClr val="FA1571"/>
    <a:srgbClr val="FF4520"/>
    <a:srgbClr val="E6E6E6"/>
    <a:srgbClr val="FFE6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40" autoAdjust="0"/>
    <p:restoredTop sz="95165" autoAdjust="0"/>
  </p:normalViewPr>
  <p:slideViewPr>
    <p:cSldViewPr snapToGrid="0">
      <p:cViewPr>
        <p:scale>
          <a:sx n="50" d="100"/>
          <a:sy n="50" d="100"/>
        </p:scale>
        <p:origin x="2918" y="-42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342BFB-D83D-48C6-A295-0017DE19D443}" type="doc">
      <dgm:prSet loTypeId="urn:microsoft.com/office/officeart/2005/8/layout/chevron2" loCatId="list" qsTypeId="urn:microsoft.com/office/officeart/2005/8/quickstyle/simple1" qsCatId="simple" csTypeId="urn:microsoft.com/office/officeart/2005/8/colors/accent1_3" csCatId="accent1" phldr="1"/>
      <dgm:spPr/>
      <dgm:t>
        <a:bodyPr/>
        <a:lstStyle/>
        <a:p>
          <a:endParaRPr lang="de-DE"/>
        </a:p>
      </dgm:t>
    </dgm:pt>
    <dgm:pt modelId="{1FD78C13-419E-4ACA-8A77-791C54C7CD5F}">
      <dgm:prSet phldrT="[Text]" custT="1"/>
      <dgm:spPr>
        <a:solidFill>
          <a:srgbClr val="FFE615"/>
        </a:solidFill>
        <a:ln>
          <a:solidFill>
            <a:srgbClr val="FDD90F"/>
          </a:solidFill>
        </a:ln>
        <a:scene3d>
          <a:camera prst="orthographicFront"/>
          <a:lightRig rig="threePt" dir="t"/>
        </a:scene3d>
        <a:sp3d>
          <a:bevelT prst="angle"/>
        </a:sp3d>
      </dgm:spPr>
      <dgm:t>
        <a:bodyPr/>
        <a:lstStyle/>
        <a:p>
          <a:r>
            <a:rPr lang="de-DE" sz="2200" dirty="0"/>
            <a:t>E</a:t>
          </a:r>
        </a:p>
      </dgm:t>
    </dgm:pt>
    <dgm:pt modelId="{A1C2C8F3-4554-4519-8905-9FD5F0EFC09A}" type="parTrans" cxnId="{A7A722FD-635A-4223-9F4E-B4ABFCD90999}">
      <dgm:prSet/>
      <dgm:spPr/>
      <dgm:t>
        <a:bodyPr/>
        <a:lstStyle/>
        <a:p>
          <a:endParaRPr lang="de-DE"/>
        </a:p>
      </dgm:t>
    </dgm:pt>
    <dgm:pt modelId="{654779A8-1DB0-46CB-96EA-6FCA6972F0C1}" type="sibTrans" cxnId="{A7A722FD-635A-4223-9F4E-B4ABFCD90999}">
      <dgm:prSet/>
      <dgm:spPr/>
      <dgm:t>
        <a:bodyPr/>
        <a:lstStyle/>
        <a:p>
          <a:endParaRPr lang="de-DE"/>
        </a:p>
      </dgm:t>
    </dgm:pt>
    <dgm:pt modelId="{7579E9CD-4336-4846-A0E9-259CBA17F84A}">
      <dgm:prSet phldrT="[Text]" custT="1"/>
      <dgm:spPr>
        <a:solidFill>
          <a:srgbClr val="FFB010"/>
        </a:solidFill>
        <a:ln>
          <a:solidFill>
            <a:srgbClr val="FFB010"/>
          </a:solidFill>
        </a:ln>
        <a:scene3d>
          <a:camera prst="orthographicFront"/>
          <a:lightRig rig="threePt" dir="t"/>
        </a:scene3d>
        <a:sp3d>
          <a:bevelT prst="angle"/>
        </a:sp3d>
      </dgm:spPr>
      <dgm:t>
        <a:bodyPr/>
        <a:lstStyle/>
        <a:p>
          <a:r>
            <a:rPr lang="de-DE" sz="2200" dirty="0"/>
            <a:t>R</a:t>
          </a:r>
        </a:p>
      </dgm:t>
    </dgm:pt>
    <dgm:pt modelId="{148FC643-B7F6-4215-B537-16BAD48B47BC}" type="parTrans" cxnId="{35C5EECC-7AAE-4B00-9A4D-CC65EE0AEAD0}">
      <dgm:prSet/>
      <dgm:spPr/>
      <dgm:t>
        <a:bodyPr/>
        <a:lstStyle/>
        <a:p>
          <a:endParaRPr lang="de-DE"/>
        </a:p>
      </dgm:t>
    </dgm:pt>
    <dgm:pt modelId="{A9ED265B-F203-4D63-9F03-E200E864F783}" type="sibTrans" cxnId="{35C5EECC-7AAE-4B00-9A4D-CC65EE0AEAD0}">
      <dgm:prSet/>
      <dgm:spPr/>
      <dgm:t>
        <a:bodyPr/>
        <a:lstStyle/>
        <a:p>
          <a:endParaRPr lang="de-DE"/>
        </a:p>
      </dgm:t>
    </dgm:pt>
    <dgm:pt modelId="{94C5A525-1147-414E-A308-75E27418C909}">
      <dgm:prSet phldrT="[Text]"/>
      <dgm:spPr>
        <a:solidFill>
          <a:srgbClr val="FD3E1A"/>
        </a:solidFill>
        <a:ln>
          <a:solidFill>
            <a:srgbClr val="FD3E1A"/>
          </a:solidFill>
        </a:ln>
        <a:scene3d>
          <a:camera prst="orthographicFront"/>
          <a:lightRig rig="threePt" dir="t"/>
        </a:scene3d>
        <a:sp3d>
          <a:bevelT prst="angle"/>
        </a:sp3d>
      </dgm:spPr>
      <dgm:t>
        <a:bodyPr/>
        <a:lstStyle/>
        <a:p>
          <a:r>
            <a:rPr lang="de-DE" dirty="0"/>
            <a:t>N</a:t>
          </a:r>
        </a:p>
      </dgm:t>
    </dgm:pt>
    <dgm:pt modelId="{0A1E58F7-D65F-4F3C-967D-4BDC74E8CD42}" type="parTrans" cxnId="{5A0E1D75-FD33-4813-989E-9674565A6B31}">
      <dgm:prSet/>
      <dgm:spPr/>
      <dgm:t>
        <a:bodyPr/>
        <a:lstStyle/>
        <a:p>
          <a:endParaRPr lang="de-DE"/>
        </a:p>
      </dgm:t>
    </dgm:pt>
    <dgm:pt modelId="{125D9793-978A-42D8-888E-41E04907CCEC}" type="sibTrans" cxnId="{5A0E1D75-FD33-4813-989E-9674565A6B31}">
      <dgm:prSet/>
      <dgm:spPr/>
      <dgm:t>
        <a:bodyPr/>
        <a:lstStyle/>
        <a:p>
          <a:endParaRPr lang="de-DE"/>
        </a:p>
      </dgm:t>
    </dgm:pt>
    <dgm:pt modelId="{9D91C937-6A8A-47E5-AFCF-43E4CC1B16D8}">
      <dgm:prSet phldrT="[Text]"/>
      <dgm:spPr>
        <a:solidFill>
          <a:srgbClr val="AB0007"/>
        </a:solidFill>
        <a:ln>
          <a:solidFill>
            <a:srgbClr val="AB0007"/>
          </a:solidFill>
        </a:ln>
        <a:scene3d>
          <a:camera prst="orthographicFront"/>
          <a:lightRig rig="threePt" dir="t"/>
        </a:scene3d>
        <a:sp3d>
          <a:bevelT prst="angle"/>
        </a:sp3d>
      </dgm:spPr>
      <dgm:t>
        <a:bodyPr/>
        <a:lstStyle/>
        <a:p>
          <a:r>
            <a:rPr lang="de-DE" dirty="0"/>
            <a:t>S</a:t>
          </a:r>
        </a:p>
      </dgm:t>
    </dgm:pt>
    <dgm:pt modelId="{A3CD544E-D38B-4681-8C30-B6C91DBFA6D5}" type="parTrans" cxnId="{9BA6E97A-1A3E-4485-BC66-F9984C57C3A4}">
      <dgm:prSet/>
      <dgm:spPr/>
      <dgm:t>
        <a:bodyPr/>
        <a:lstStyle/>
        <a:p>
          <a:endParaRPr lang="de-DE"/>
        </a:p>
      </dgm:t>
    </dgm:pt>
    <dgm:pt modelId="{AE8AD089-2B54-4C39-B37D-78111F7C7129}" type="sibTrans" cxnId="{9BA6E97A-1A3E-4485-BC66-F9984C57C3A4}">
      <dgm:prSet/>
      <dgm:spPr/>
      <dgm:t>
        <a:bodyPr/>
        <a:lstStyle/>
        <a:p>
          <a:endParaRPr lang="de-DE"/>
        </a:p>
      </dgm:t>
    </dgm:pt>
    <dgm:pt modelId="{9D1299AF-02A1-4E79-BC4F-D3C51ADA8F11}">
      <dgm:prSet phldrT="[Text]"/>
      <dgm:spPr>
        <a:solidFill>
          <a:srgbClr val="B13199"/>
        </a:solidFill>
        <a:ln>
          <a:solidFill>
            <a:srgbClr val="B13199"/>
          </a:solidFill>
        </a:ln>
        <a:scene3d>
          <a:camera prst="orthographicFront"/>
          <a:lightRig rig="threePt" dir="t"/>
        </a:scene3d>
        <a:sp3d>
          <a:bevelT prst="angle"/>
        </a:sp3d>
      </dgm:spPr>
      <dgm:t>
        <a:bodyPr/>
        <a:lstStyle/>
        <a:p>
          <a:r>
            <a:rPr lang="de-DE" dirty="0"/>
            <a:t>T</a:t>
          </a:r>
        </a:p>
      </dgm:t>
    </dgm:pt>
    <dgm:pt modelId="{6D64619B-E576-48F1-AEA9-DFC347CBFD3A}" type="parTrans" cxnId="{86149B3C-E0D1-472A-925B-89BA3DDEDEF1}">
      <dgm:prSet/>
      <dgm:spPr/>
      <dgm:t>
        <a:bodyPr/>
        <a:lstStyle/>
        <a:p>
          <a:endParaRPr lang="de-DE"/>
        </a:p>
      </dgm:t>
    </dgm:pt>
    <dgm:pt modelId="{AC0AF848-2667-4CBC-9DEC-906500562E8C}" type="sibTrans" cxnId="{86149B3C-E0D1-472A-925B-89BA3DDEDEF1}">
      <dgm:prSet/>
      <dgm:spPr/>
      <dgm:t>
        <a:bodyPr/>
        <a:lstStyle/>
        <a:p>
          <a:endParaRPr lang="de-DE"/>
        </a:p>
      </dgm:t>
    </dgm:pt>
    <dgm:pt modelId="{415B3446-6656-49F7-B783-B03B5006B5E9}" type="pres">
      <dgm:prSet presAssocID="{A4342BFB-D83D-48C6-A295-0017DE19D443}" presName="linearFlow" presStyleCnt="0">
        <dgm:presLayoutVars>
          <dgm:dir/>
          <dgm:animLvl val="lvl"/>
          <dgm:resizeHandles val="exact"/>
        </dgm:presLayoutVars>
      </dgm:prSet>
      <dgm:spPr/>
    </dgm:pt>
    <dgm:pt modelId="{DBF52C23-D311-4D73-9E32-051DD8B7D492}" type="pres">
      <dgm:prSet presAssocID="{1FD78C13-419E-4ACA-8A77-791C54C7CD5F}" presName="composite" presStyleCnt="0"/>
      <dgm:spPr/>
    </dgm:pt>
    <dgm:pt modelId="{AD07F8CE-3BEA-47D6-806C-1F9E727DC709}" type="pres">
      <dgm:prSet presAssocID="{1FD78C13-419E-4ACA-8A77-791C54C7CD5F}" presName="parentText" presStyleLbl="alignNode1" presStyleIdx="0" presStyleCnt="5">
        <dgm:presLayoutVars>
          <dgm:chMax val="1"/>
          <dgm:bulletEnabled val="1"/>
        </dgm:presLayoutVars>
      </dgm:prSet>
      <dgm:spPr/>
    </dgm:pt>
    <dgm:pt modelId="{CC75761E-174D-4ED6-A2B0-CB3FCC931DAA}" type="pres">
      <dgm:prSet presAssocID="{1FD78C13-419E-4ACA-8A77-791C54C7CD5F}" presName="descendantText" presStyleLbl="alignAcc1" presStyleIdx="0" presStyleCnt="5" custLinFactNeighborY="-419">
        <dgm:presLayoutVars>
          <dgm:bulletEnabled val="1"/>
        </dgm:presLayoutVars>
        <dgm:style>
          <a:lnRef idx="2">
            <a:schemeClr val="accent4"/>
          </a:lnRef>
          <a:fillRef idx="1">
            <a:schemeClr val="lt1"/>
          </a:fillRef>
          <a:effectRef idx="0">
            <a:schemeClr val="accent4"/>
          </a:effectRef>
          <a:fontRef idx="minor">
            <a:schemeClr val="dk1"/>
          </a:fontRef>
        </dgm:style>
      </dgm:prSet>
      <dgm:spPr>
        <a:solidFill>
          <a:schemeClr val="tx1">
            <a:alpha val="74902"/>
          </a:schemeClr>
        </a:solidFill>
        <a:ln>
          <a:solidFill>
            <a:srgbClr val="FDD90F"/>
          </a:solidFill>
        </a:ln>
      </dgm:spPr>
    </dgm:pt>
    <dgm:pt modelId="{37842525-6F8A-4DD0-8416-BE3919EB456D}" type="pres">
      <dgm:prSet presAssocID="{654779A8-1DB0-46CB-96EA-6FCA6972F0C1}" presName="sp" presStyleCnt="0"/>
      <dgm:spPr/>
    </dgm:pt>
    <dgm:pt modelId="{ABEF4065-1983-4C31-B363-71139653989D}" type="pres">
      <dgm:prSet presAssocID="{7579E9CD-4336-4846-A0E9-259CBA17F84A}" presName="composite" presStyleCnt="0"/>
      <dgm:spPr/>
    </dgm:pt>
    <dgm:pt modelId="{CB4FC137-8B82-444B-834A-CA1A62C05E34}" type="pres">
      <dgm:prSet presAssocID="{7579E9CD-4336-4846-A0E9-259CBA17F84A}" presName="parentText" presStyleLbl="alignNode1" presStyleIdx="1" presStyleCnt="5" custLinFactNeighborX="-373" custLinFactNeighborY="-1615">
        <dgm:presLayoutVars>
          <dgm:chMax val="1"/>
          <dgm:bulletEnabled val="1"/>
        </dgm:presLayoutVars>
      </dgm:prSet>
      <dgm:spPr/>
    </dgm:pt>
    <dgm:pt modelId="{3E2ACF00-2D69-4178-A199-4D33390CFD1F}" type="pres">
      <dgm:prSet presAssocID="{7579E9CD-4336-4846-A0E9-259CBA17F84A}" presName="descendantText" presStyleLbl="alignAcc1" presStyleIdx="1" presStyleCnt="5" custLinFactNeighborX="-681" custLinFactNeighborY="-501">
        <dgm:presLayoutVars>
          <dgm:bulletEnabled val="1"/>
        </dgm:presLayoutVars>
      </dgm:prSet>
      <dgm:spPr>
        <a:solidFill>
          <a:schemeClr val="tx1"/>
        </a:solidFill>
        <a:ln>
          <a:solidFill>
            <a:srgbClr val="FFB010"/>
          </a:solidFill>
        </a:ln>
      </dgm:spPr>
    </dgm:pt>
    <dgm:pt modelId="{A0883F72-CD35-47F0-9F5C-29EF671766DF}" type="pres">
      <dgm:prSet presAssocID="{A9ED265B-F203-4D63-9F03-E200E864F783}" presName="sp" presStyleCnt="0"/>
      <dgm:spPr/>
    </dgm:pt>
    <dgm:pt modelId="{9B5C3B6C-5351-4DE3-8C1F-25D45679F60A}" type="pres">
      <dgm:prSet presAssocID="{94C5A525-1147-414E-A308-75E27418C909}" presName="composite" presStyleCnt="0"/>
      <dgm:spPr/>
    </dgm:pt>
    <dgm:pt modelId="{E25B9B18-7341-4971-9CFB-0ED4A704E2FB}" type="pres">
      <dgm:prSet presAssocID="{94C5A525-1147-414E-A308-75E27418C909}" presName="parentText" presStyleLbl="alignNode1" presStyleIdx="2" presStyleCnt="5">
        <dgm:presLayoutVars>
          <dgm:chMax val="1"/>
          <dgm:bulletEnabled val="1"/>
        </dgm:presLayoutVars>
      </dgm:prSet>
      <dgm:spPr/>
    </dgm:pt>
    <dgm:pt modelId="{76F9FFCA-43DE-4FB1-AC18-D9882441DD7D}" type="pres">
      <dgm:prSet presAssocID="{94C5A525-1147-414E-A308-75E27418C909}" presName="descendantText" presStyleLbl="alignAcc1" presStyleIdx="2" presStyleCnt="5">
        <dgm:presLayoutVars>
          <dgm:bulletEnabled val="1"/>
        </dgm:presLayoutVars>
      </dgm:prSet>
      <dgm:spPr>
        <a:solidFill>
          <a:schemeClr val="tx1"/>
        </a:solidFill>
        <a:ln>
          <a:solidFill>
            <a:srgbClr val="FD3E1A"/>
          </a:solidFill>
        </a:ln>
      </dgm:spPr>
    </dgm:pt>
    <dgm:pt modelId="{233228C9-0285-40DE-8412-9C5BBE516E45}" type="pres">
      <dgm:prSet presAssocID="{125D9793-978A-42D8-888E-41E04907CCEC}" presName="sp" presStyleCnt="0"/>
      <dgm:spPr/>
    </dgm:pt>
    <dgm:pt modelId="{D2A0A43B-FE93-449B-91D5-4B6DB42DF722}" type="pres">
      <dgm:prSet presAssocID="{9D91C937-6A8A-47E5-AFCF-43E4CC1B16D8}" presName="composite" presStyleCnt="0"/>
      <dgm:spPr/>
    </dgm:pt>
    <dgm:pt modelId="{19CA199F-ACD2-45E5-BFA0-30E09F289D0D}" type="pres">
      <dgm:prSet presAssocID="{9D91C937-6A8A-47E5-AFCF-43E4CC1B16D8}" presName="parentText" presStyleLbl="alignNode1" presStyleIdx="3" presStyleCnt="5">
        <dgm:presLayoutVars>
          <dgm:chMax val="1"/>
          <dgm:bulletEnabled val="1"/>
        </dgm:presLayoutVars>
      </dgm:prSet>
      <dgm:spPr/>
    </dgm:pt>
    <dgm:pt modelId="{A29E8BA2-0CA4-4B77-8101-57CFAC3725CE}" type="pres">
      <dgm:prSet presAssocID="{9D91C937-6A8A-47E5-AFCF-43E4CC1B16D8}" presName="descendantText" presStyleLbl="alignAcc1" presStyleIdx="3" presStyleCnt="5" custLinFactNeighborX="1050" custLinFactNeighborY="1572">
        <dgm:presLayoutVars>
          <dgm:bulletEnabled val="1"/>
        </dgm:presLayoutVars>
      </dgm:prSet>
      <dgm:spPr>
        <a:solidFill>
          <a:schemeClr val="tx1"/>
        </a:solidFill>
        <a:ln>
          <a:solidFill>
            <a:srgbClr val="AB0007"/>
          </a:solidFill>
        </a:ln>
      </dgm:spPr>
    </dgm:pt>
    <dgm:pt modelId="{6D36295D-3E4D-439B-8805-F64C252CF53A}" type="pres">
      <dgm:prSet presAssocID="{AE8AD089-2B54-4C39-B37D-78111F7C7129}" presName="sp" presStyleCnt="0"/>
      <dgm:spPr/>
    </dgm:pt>
    <dgm:pt modelId="{EB545FEC-4C05-45D3-8E0C-59DDF4B50DC6}" type="pres">
      <dgm:prSet presAssocID="{9D1299AF-02A1-4E79-BC4F-D3C51ADA8F11}" presName="composite" presStyleCnt="0"/>
      <dgm:spPr/>
    </dgm:pt>
    <dgm:pt modelId="{41D23F6F-07BC-42BF-8718-80F0AE030FBF}" type="pres">
      <dgm:prSet presAssocID="{9D1299AF-02A1-4E79-BC4F-D3C51ADA8F11}" presName="parentText" presStyleLbl="alignNode1" presStyleIdx="4" presStyleCnt="5">
        <dgm:presLayoutVars>
          <dgm:chMax val="1"/>
          <dgm:bulletEnabled val="1"/>
        </dgm:presLayoutVars>
      </dgm:prSet>
      <dgm:spPr/>
    </dgm:pt>
    <dgm:pt modelId="{0EF7A42F-EEC8-49B7-AB82-94509BE4BF3C}" type="pres">
      <dgm:prSet presAssocID="{9D1299AF-02A1-4E79-BC4F-D3C51ADA8F11}" presName="descendantText" presStyleLbl="alignAcc1" presStyleIdx="4" presStyleCnt="5">
        <dgm:presLayoutVars>
          <dgm:bulletEnabled val="1"/>
        </dgm:presLayoutVars>
      </dgm:prSet>
      <dgm:spPr>
        <a:solidFill>
          <a:schemeClr val="tx1"/>
        </a:solidFill>
        <a:ln>
          <a:solidFill>
            <a:srgbClr val="B13199"/>
          </a:solidFill>
        </a:ln>
      </dgm:spPr>
    </dgm:pt>
  </dgm:ptLst>
  <dgm:cxnLst>
    <dgm:cxn modelId="{CEECF109-2A17-4C75-BA2C-9505E296ED96}" type="presOf" srcId="{9D1299AF-02A1-4E79-BC4F-D3C51ADA8F11}" destId="{41D23F6F-07BC-42BF-8718-80F0AE030FBF}" srcOrd="0" destOrd="0" presId="urn:microsoft.com/office/officeart/2005/8/layout/chevron2"/>
    <dgm:cxn modelId="{412ACC31-0130-408B-87E0-30E8C459E47A}" type="presOf" srcId="{94C5A525-1147-414E-A308-75E27418C909}" destId="{E25B9B18-7341-4971-9CFB-0ED4A704E2FB}" srcOrd="0" destOrd="0" presId="urn:microsoft.com/office/officeart/2005/8/layout/chevron2"/>
    <dgm:cxn modelId="{86149B3C-E0D1-472A-925B-89BA3DDEDEF1}" srcId="{A4342BFB-D83D-48C6-A295-0017DE19D443}" destId="{9D1299AF-02A1-4E79-BC4F-D3C51ADA8F11}" srcOrd="4" destOrd="0" parTransId="{6D64619B-E576-48F1-AEA9-DFC347CBFD3A}" sibTransId="{AC0AF848-2667-4CBC-9DEC-906500562E8C}"/>
    <dgm:cxn modelId="{2B4EA83F-8258-4332-B4AA-D78A2A169DA6}" type="presOf" srcId="{9D91C937-6A8A-47E5-AFCF-43E4CC1B16D8}" destId="{19CA199F-ACD2-45E5-BFA0-30E09F289D0D}" srcOrd="0" destOrd="0" presId="urn:microsoft.com/office/officeart/2005/8/layout/chevron2"/>
    <dgm:cxn modelId="{C32E8A52-140F-4A5C-903C-A82E55271114}" type="presOf" srcId="{7579E9CD-4336-4846-A0E9-259CBA17F84A}" destId="{CB4FC137-8B82-444B-834A-CA1A62C05E34}" srcOrd="0" destOrd="0" presId="urn:microsoft.com/office/officeart/2005/8/layout/chevron2"/>
    <dgm:cxn modelId="{5A0E1D75-FD33-4813-989E-9674565A6B31}" srcId="{A4342BFB-D83D-48C6-A295-0017DE19D443}" destId="{94C5A525-1147-414E-A308-75E27418C909}" srcOrd="2" destOrd="0" parTransId="{0A1E58F7-D65F-4F3C-967D-4BDC74E8CD42}" sibTransId="{125D9793-978A-42D8-888E-41E04907CCEC}"/>
    <dgm:cxn modelId="{9BA6E97A-1A3E-4485-BC66-F9984C57C3A4}" srcId="{A4342BFB-D83D-48C6-A295-0017DE19D443}" destId="{9D91C937-6A8A-47E5-AFCF-43E4CC1B16D8}" srcOrd="3" destOrd="0" parTransId="{A3CD544E-D38B-4681-8C30-B6C91DBFA6D5}" sibTransId="{AE8AD089-2B54-4C39-B37D-78111F7C7129}"/>
    <dgm:cxn modelId="{F30221A2-DE3D-463D-B737-21E7CC6D9FE2}" type="presOf" srcId="{1FD78C13-419E-4ACA-8A77-791C54C7CD5F}" destId="{AD07F8CE-3BEA-47D6-806C-1F9E727DC709}" srcOrd="0" destOrd="0" presId="urn:microsoft.com/office/officeart/2005/8/layout/chevron2"/>
    <dgm:cxn modelId="{35C5EECC-7AAE-4B00-9A4D-CC65EE0AEAD0}" srcId="{A4342BFB-D83D-48C6-A295-0017DE19D443}" destId="{7579E9CD-4336-4846-A0E9-259CBA17F84A}" srcOrd="1" destOrd="0" parTransId="{148FC643-B7F6-4215-B537-16BAD48B47BC}" sibTransId="{A9ED265B-F203-4D63-9F03-E200E864F783}"/>
    <dgm:cxn modelId="{B804EDED-55CD-4231-A9B2-AB8CE953E58D}" type="presOf" srcId="{A4342BFB-D83D-48C6-A295-0017DE19D443}" destId="{415B3446-6656-49F7-B783-B03B5006B5E9}" srcOrd="0" destOrd="0" presId="urn:microsoft.com/office/officeart/2005/8/layout/chevron2"/>
    <dgm:cxn modelId="{A7A722FD-635A-4223-9F4E-B4ABFCD90999}" srcId="{A4342BFB-D83D-48C6-A295-0017DE19D443}" destId="{1FD78C13-419E-4ACA-8A77-791C54C7CD5F}" srcOrd="0" destOrd="0" parTransId="{A1C2C8F3-4554-4519-8905-9FD5F0EFC09A}" sibTransId="{654779A8-1DB0-46CB-96EA-6FCA6972F0C1}"/>
    <dgm:cxn modelId="{52F4DEDA-AD09-4C7E-9449-F0E0A4B54789}" type="presParOf" srcId="{415B3446-6656-49F7-B783-B03B5006B5E9}" destId="{DBF52C23-D311-4D73-9E32-051DD8B7D492}" srcOrd="0" destOrd="0" presId="urn:microsoft.com/office/officeart/2005/8/layout/chevron2"/>
    <dgm:cxn modelId="{33DEBDAA-7AA1-4474-B417-ED631B692284}" type="presParOf" srcId="{DBF52C23-D311-4D73-9E32-051DD8B7D492}" destId="{AD07F8CE-3BEA-47D6-806C-1F9E727DC709}" srcOrd="0" destOrd="0" presId="urn:microsoft.com/office/officeart/2005/8/layout/chevron2"/>
    <dgm:cxn modelId="{96CAAF94-393A-4D7A-9B72-E1131CF615C9}" type="presParOf" srcId="{DBF52C23-D311-4D73-9E32-051DD8B7D492}" destId="{CC75761E-174D-4ED6-A2B0-CB3FCC931DAA}" srcOrd="1" destOrd="0" presId="urn:microsoft.com/office/officeart/2005/8/layout/chevron2"/>
    <dgm:cxn modelId="{87B0CD72-CA64-4142-AC98-5F099C27A02F}" type="presParOf" srcId="{415B3446-6656-49F7-B783-B03B5006B5E9}" destId="{37842525-6F8A-4DD0-8416-BE3919EB456D}" srcOrd="1" destOrd="0" presId="urn:microsoft.com/office/officeart/2005/8/layout/chevron2"/>
    <dgm:cxn modelId="{DD928028-B39E-4F24-A02E-D125E7CB85D7}" type="presParOf" srcId="{415B3446-6656-49F7-B783-B03B5006B5E9}" destId="{ABEF4065-1983-4C31-B363-71139653989D}" srcOrd="2" destOrd="0" presId="urn:microsoft.com/office/officeart/2005/8/layout/chevron2"/>
    <dgm:cxn modelId="{90AB0CC1-CF17-4486-A77C-33D8EDCE6350}" type="presParOf" srcId="{ABEF4065-1983-4C31-B363-71139653989D}" destId="{CB4FC137-8B82-444B-834A-CA1A62C05E34}" srcOrd="0" destOrd="0" presId="urn:microsoft.com/office/officeart/2005/8/layout/chevron2"/>
    <dgm:cxn modelId="{C17DC483-F230-4B41-94EC-793A9D978099}" type="presParOf" srcId="{ABEF4065-1983-4C31-B363-71139653989D}" destId="{3E2ACF00-2D69-4178-A199-4D33390CFD1F}" srcOrd="1" destOrd="0" presId="urn:microsoft.com/office/officeart/2005/8/layout/chevron2"/>
    <dgm:cxn modelId="{0723F17A-1D3F-479E-87AD-98939A43C8B5}" type="presParOf" srcId="{415B3446-6656-49F7-B783-B03B5006B5E9}" destId="{A0883F72-CD35-47F0-9F5C-29EF671766DF}" srcOrd="3" destOrd="0" presId="urn:microsoft.com/office/officeart/2005/8/layout/chevron2"/>
    <dgm:cxn modelId="{D7F8CD9F-B1A3-4CE6-91D5-F959394B70A0}" type="presParOf" srcId="{415B3446-6656-49F7-B783-B03B5006B5E9}" destId="{9B5C3B6C-5351-4DE3-8C1F-25D45679F60A}" srcOrd="4" destOrd="0" presId="urn:microsoft.com/office/officeart/2005/8/layout/chevron2"/>
    <dgm:cxn modelId="{4567A1FF-D383-46B6-89FF-305EEDC43D0A}" type="presParOf" srcId="{9B5C3B6C-5351-4DE3-8C1F-25D45679F60A}" destId="{E25B9B18-7341-4971-9CFB-0ED4A704E2FB}" srcOrd="0" destOrd="0" presId="urn:microsoft.com/office/officeart/2005/8/layout/chevron2"/>
    <dgm:cxn modelId="{5430EFE8-3CCF-4107-A973-4EBEBFEEB684}" type="presParOf" srcId="{9B5C3B6C-5351-4DE3-8C1F-25D45679F60A}" destId="{76F9FFCA-43DE-4FB1-AC18-D9882441DD7D}" srcOrd="1" destOrd="0" presId="urn:microsoft.com/office/officeart/2005/8/layout/chevron2"/>
    <dgm:cxn modelId="{B6548A89-0555-48AB-BBAA-8D84C0207F9A}" type="presParOf" srcId="{415B3446-6656-49F7-B783-B03B5006B5E9}" destId="{233228C9-0285-40DE-8412-9C5BBE516E45}" srcOrd="5" destOrd="0" presId="urn:microsoft.com/office/officeart/2005/8/layout/chevron2"/>
    <dgm:cxn modelId="{EA963537-0F5A-4115-AACE-ED59EE1A751F}" type="presParOf" srcId="{415B3446-6656-49F7-B783-B03B5006B5E9}" destId="{D2A0A43B-FE93-449B-91D5-4B6DB42DF722}" srcOrd="6" destOrd="0" presId="urn:microsoft.com/office/officeart/2005/8/layout/chevron2"/>
    <dgm:cxn modelId="{20BA4A09-C2EF-4DC6-9CD6-FA70290F6458}" type="presParOf" srcId="{D2A0A43B-FE93-449B-91D5-4B6DB42DF722}" destId="{19CA199F-ACD2-45E5-BFA0-30E09F289D0D}" srcOrd="0" destOrd="0" presId="urn:microsoft.com/office/officeart/2005/8/layout/chevron2"/>
    <dgm:cxn modelId="{369A6E50-92D0-46CE-AB69-E58699E0B89D}" type="presParOf" srcId="{D2A0A43B-FE93-449B-91D5-4B6DB42DF722}" destId="{A29E8BA2-0CA4-4B77-8101-57CFAC3725CE}" srcOrd="1" destOrd="0" presId="urn:microsoft.com/office/officeart/2005/8/layout/chevron2"/>
    <dgm:cxn modelId="{4C58C860-CFEF-49AB-8B53-10168CF46545}" type="presParOf" srcId="{415B3446-6656-49F7-B783-B03B5006B5E9}" destId="{6D36295D-3E4D-439B-8805-F64C252CF53A}" srcOrd="7" destOrd="0" presId="urn:microsoft.com/office/officeart/2005/8/layout/chevron2"/>
    <dgm:cxn modelId="{C0657F9C-DD0C-4F90-8A1C-C86339BAA8DA}" type="presParOf" srcId="{415B3446-6656-49F7-B783-B03B5006B5E9}" destId="{EB545FEC-4C05-45D3-8E0C-59DDF4B50DC6}" srcOrd="8" destOrd="0" presId="urn:microsoft.com/office/officeart/2005/8/layout/chevron2"/>
    <dgm:cxn modelId="{6AC0B042-3300-4AF9-B90D-0AD9FEB70EAB}" type="presParOf" srcId="{EB545FEC-4C05-45D3-8E0C-59DDF4B50DC6}" destId="{41D23F6F-07BC-42BF-8718-80F0AE030FBF}" srcOrd="0" destOrd="0" presId="urn:microsoft.com/office/officeart/2005/8/layout/chevron2"/>
    <dgm:cxn modelId="{C99EB762-34EC-4734-B9EA-A39494D273C4}" type="presParOf" srcId="{EB545FEC-4C05-45D3-8E0C-59DDF4B50DC6}" destId="{0EF7A42F-EEC8-49B7-AB82-94509BE4BF3C}"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2B23E7CB-6C6B-4A1B-A056-B7747409F3E5}" type="doc">
      <dgm:prSet loTypeId="urn:microsoft.com/office/officeart/2005/8/layout/vList3" loCatId="picture" qsTypeId="urn:microsoft.com/office/officeart/2005/8/quickstyle/simple2" qsCatId="simple" csTypeId="urn:microsoft.com/office/officeart/2005/8/colors/colorful1" csCatId="colorful" phldr="1"/>
      <dgm:spPr/>
    </dgm:pt>
    <dgm:pt modelId="{F8309144-37D8-477A-80EB-A7782439B982}">
      <dgm:prSet phldrT="[Text]" custT="1"/>
      <dgm:spPr>
        <a:solidFill>
          <a:schemeClr val="tx1"/>
        </a:solidFill>
        <a:ln>
          <a:solidFill>
            <a:schemeClr val="bg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spcAft>
              <a:spcPts val="0"/>
            </a:spcAft>
            <a:buFontTx/>
            <a:buNone/>
          </a:pPr>
          <a:r>
            <a:rPr lang="de-DE" sz="1400" b="1" dirty="0">
              <a:solidFill>
                <a:schemeClr val="bg1"/>
              </a:solidFill>
              <a:latin typeface="+mn-lt"/>
              <a:ea typeface="+mn-ea"/>
              <a:cs typeface="+mn-cs"/>
            </a:rPr>
            <a:t>unbegründet</a:t>
          </a:r>
          <a:r>
            <a:rPr lang="de-DE" sz="1400" b="1" dirty="0">
              <a:solidFill>
                <a:schemeClr val="tx1"/>
              </a:solidFill>
              <a:latin typeface="+mn-lt"/>
              <a:ea typeface="+mn-ea"/>
              <a:cs typeface="+mn-cs"/>
            </a:rPr>
            <a:t> </a:t>
          </a:r>
        </a:p>
        <a:p>
          <a:pPr>
            <a:spcAft>
              <a:spcPct val="35000"/>
            </a:spcAft>
            <a:buFontTx/>
            <a:buNone/>
          </a:pPr>
          <a:r>
            <a:rPr lang="de-DE" sz="1400" dirty="0">
              <a:solidFill>
                <a:schemeClr val="bg1"/>
              </a:solidFill>
              <a:latin typeface="+mn-lt"/>
              <a:ea typeface="+mn-ea"/>
              <a:cs typeface="+mn-cs"/>
            </a:rPr>
            <a:t>Alle Verdachtsmomente sind nachweislich auszuräumen.</a:t>
          </a:r>
          <a:endParaRPr lang="de-DE" sz="900" dirty="0">
            <a:solidFill>
              <a:schemeClr val="bg1"/>
            </a:solidFill>
          </a:endParaRPr>
        </a:p>
      </dgm:t>
    </dgm:pt>
    <dgm:pt modelId="{A9BD0711-5AAE-4E0B-A7BF-173E4B2C6EA2}" type="parTrans" cxnId="{40C1668B-BED9-480C-BED9-EAC856C84C19}">
      <dgm:prSet/>
      <dgm:spPr/>
      <dgm:t>
        <a:bodyPr/>
        <a:lstStyle/>
        <a:p>
          <a:endParaRPr lang="de-DE"/>
        </a:p>
      </dgm:t>
    </dgm:pt>
    <dgm:pt modelId="{D0A12520-0CA9-4279-8A07-42E9568366C8}" type="sibTrans" cxnId="{40C1668B-BED9-480C-BED9-EAC856C84C19}">
      <dgm:prSet/>
      <dgm:spPr/>
      <dgm:t>
        <a:bodyPr/>
        <a:lstStyle/>
        <a:p>
          <a:endParaRPr lang="de-DE"/>
        </a:p>
      </dgm:t>
    </dgm:pt>
    <dgm:pt modelId="{FFB0A66E-0552-46CF-9CED-C7DD30EECE70}">
      <dgm:prSet phldrT="[Text]" custT="1"/>
      <dgm:spPr>
        <a:solidFill>
          <a:schemeClr val="tx1"/>
        </a:solidFill>
        <a:ln>
          <a:solidFill>
            <a:schemeClr val="bg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spcAft>
              <a:spcPts val="0"/>
            </a:spcAft>
            <a:buFont typeface="Courier New" panose="02070309020205020404" pitchFamily="49" charset="0"/>
            <a:buNone/>
          </a:pPr>
          <a:r>
            <a:rPr lang="de-DE" sz="1400" b="1" kern="1200" dirty="0">
              <a:solidFill>
                <a:schemeClr val="bg1"/>
              </a:solidFill>
              <a:latin typeface="Calibri" panose="020F0502020204030204"/>
              <a:ea typeface="+mn-ea"/>
              <a:cs typeface="+mn-cs"/>
            </a:rPr>
            <a:t>vage </a:t>
          </a:r>
        </a:p>
        <a:p>
          <a:pPr>
            <a:spcAft>
              <a:spcPts val="0"/>
            </a:spcAft>
            <a:buFont typeface="Courier New" panose="02070309020205020404" pitchFamily="49" charset="0"/>
            <a:buNone/>
          </a:pPr>
          <a:r>
            <a:rPr lang="de-DE" sz="1400" kern="1200" dirty="0">
              <a:solidFill>
                <a:schemeClr val="bg1"/>
              </a:solidFill>
              <a:latin typeface="Calibri" panose="020F0502020204030204"/>
              <a:ea typeface="+mn-ea"/>
              <a:cs typeface="+mn-cs"/>
            </a:rPr>
            <a:t>Die Verdachtsmomente könnten auf sexualisierte Gewalt hindeuten.</a:t>
          </a:r>
          <a:r>
            <a:rPr lang="de-DE" sz="1400" kern="1200" dirty="0">
              <a:solidFill>
                <a:prstClr val="black"/>
              </a:solidFill>
              <a:latin typeface="Calibri" panose="020F0502020204030204"/>
              <a:ea typeface="+mn-ea"/>
              <a:cs typeface="+mn-cs"/>
            </a:rPr>
            <a:t>.</a:t>
          </a:r>
        </a:p>
      </dgm:t>
    </dgm:pt>
    <dgm:pt modelId="{C0E22295-939C-4C62-AA38-250C82B5424D}" type="parTrans" cxnId="{01A0A963-D0A2-4AC2-A2B6-A8D8A934518F}">
      <dgm:prSet/>
      <dgm:spPr/>
      <dgm:t>
        <a:bodyPr/>
        <a:lstStyle/>
        <a:p>
          <a:endParaRPr lang="de-DE"/>
        </a:p>
      </dgm:t>
    </dgm:pt>
    <dgm:pt modelId="{59BC0FF5-CE8A-480E-A090-63FFB6BD0C79}" type="sibTrans" cxnId="{01A0A963-D0A2-4AC2-A2B6-A8D8A934518F}">
      <dgm:prSet/>
      <dgm:spPr/>
      <dgm:t>
        <a:bodyPr/>
        <a:lstStyle/>
        <a:p>
          <a:endParaRPr lang="de-DE"/>
        </a:p>
      </dgm:t>
    </dgm:pt>
    <dgm:pt modelId="{C21745E2-A211-4D9D-99C0-4F3F52E068CE}">
      <dgm:prSet phldrT="[Text]" custT="1"/>
      <dgm:spPr>
        <a:solidFill>
          <a:schemeClr val="tx1"/>
        </a:solidFill>
        <a:ln>
          <a:solidFill>
            <a:schemeClr val="bg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lstStyle/>
        <a:p>
          <a:pPr>
            <a:spcAft>
              <a:spcPts val="0"/>
            </a:spcAft>
            <a:buFont typeface="Courier New" panose="02070309020205020404" pitchFamily="49" charset="0"/>
            <a:buNone/>
          </a:pPr>
          <a:r>
            <a:rPr lang="de-DE" sz="1400" b="1" kern="1200" dirty="0">
              <a:solidFill>
                <a:schemeClr val="bg1"/>
              </a:solidFill>
              <a:latin typeface="Calibri" panose="020F0502020204030204"/>
              <a:ea typeface="+mn-ea"/>
              <a:cs typeface="+mn-cs"/>
            </a:rPr>
            <a:t>begründet</a:t>
          </a:r>
          <a:r>
            <a:rPr lang="de-DE" sz="1600" b="0" kern="1200" dirty="0">
              <a:solidFill>
                <a:schemeClr val="bg1"/>
              </a:solidFill>
              <a:latin typeface="Calibri" panose="020F0502020204030204"/>
              <a:ea typeface="+mn-ea"/>
              <a:cs typeface="+mn-cs"/>
            </a:rPr>
            <a:t> </a:t>
          </a:r>
        </a:p>
        <a:p>
          <a:pPr>
            <a:spcAft>
              <a:spcPct val="35000"/>
            </a:spcAft>
            <a:buFont typeface="Courier New" panose="02070309020205020404" pitchFamily="49" charset="0"/>
            <a:buNone/>
          </a:pPr>
          <a:r>
            <a:rPr lang="de-DE" sz="1400" kern="1200" dirty="0">
              <a:solidFill>
                <a:schemeClr val="bg1"/>
              </a:solidFill>
              <a:latin typeface="Calibri" panose="020F0502020204030204"/>
              <a:ea typeface="+mn-ea"/>
              <a:cs typeface="+mn-cs"/>
            </a:rPr>
            <a:t>Die Verdachtsmomente sind belastbar.</a:t>
          </a:r>
          <a:r>
            <a:rPr lang="de-DE" sz="1400" kern="1200" dirty="0">
              <a:solidFill>
                <a:prstClr val="black"/>
              </a:solidFill>
              <a:latin typeface="Calibri" panose="020F0502020204030204"/>
              <a:ea typeface="+mn-ea"/>
              <a:cs typeface="+mn-cs"/>
            </a:rPr>
            <a:t>.</a:t>
          </a:r>
        </a:p>
      </dgm:t>
    </dgm:pt>
    <dgm:pt modelId="{56FA28DF-F632-4341-BBEB-1641F2F5979A}" type="parTrans" cxnId="{B9205231-DBBE-453F-B39F-0ED1FCDDD38A}">
      <dgm:prSet/>
      <dgm:spPr/>
      <dgm:t>
        <a:bodyPr/>
        <a:lstStyle/>
        <a:p>
          <a:endParaRPr lang="de-DE"/>
        </a:p>
      </dgm:t>
    </dgm:pt>
    <dgm:pt modelId="{ADE44F0F-6322-4FA6-9D12-182BAF20A472}" type="sibTrans" cxnId="{B9205231-DBBE-453F-B39F-0ED1FCDDD38A}">
      <dgm:prSet/>
      <dgm:spPr/>
      <dgm:t>
        <a:bodyPr/>
        <a:lstStyle/>
        <a:p>
          <a:endParaRPr lang="de-DE"/>
        </a:p>
      </dgm:t>
    </dgm:pt>
    <dgm:pt modelId="{18377206-ECC6-4EAC-8644-C7206CE50D42}">
      <dgm:prSet phldrT="[Text]" custT="1"/>
      <dgm:spPr>
        <a:solidFill>
          <a:schemeClr val="tx1"/>
        </a:solidFill>
        <a:ln>
          <a:solidFill>
            <a:schemeClr val="bg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nchor="ctr"/>
        <a:lstStyle/>
        <a:p>
          <a:pPr algn="ctr">
            <a:spcAft>
              <a:spcPts val="0"/>
            </a:spcAft>
            <a:buFont typeface="Courier New" panose="02070309020205020404" pitchFamily="49" charset="0"/>
            <a:buChar char="o"/>
          </a:pPr>
          <a:r>
            <a:rPr lang="de-DE" sz="1400" b="1" kern="1200" dirty="0">
              <a:solidFill>
                <a:schemeClr val="bg1"/>
              </a:solidFill>
              <a:latin typeface="Calibri" panose="020F0502020204030204"/>
              <a:ea typeface="+mn-ea"/>
              <a:cs typeface="+mn-cs"/>
            </a:rPr>
            <a:t>erhärtet/erwiesen </a:t>
          </a:r>
        </a:p>
      </dgm:t>
    </dgm:pt>
    <dgm:pt modelId="{586725AC-3347-40BA-86EC-C3B2C4D41581}" type="parTrans" cxnId="{1704C918-B783-4677-BDF7-2F74F1E829B1}">
      <dgm:prSet/>
      <dgm:spPr/>
      <dgm:t>
        <a:bodyPr/>
        <a:lstStyle/>
        <a:p>
          <a:endParaRPr lang="de-DE"/>
        </a:p>
      </dgm:t>
    </dgm:pt>
    <dgm:pt modelId="{1F6685FC-B12F-4F5A-9B14-6C5A8AECC51B}" type="sibTrans" cxnId="{1704C918-B783-4677-BDF7-2F74F1E829B1}">
      <dgm:prSet/>
      <dgm:spPr/>
      <dgm:t>
        <a:bodyPr/>
        <a:lstStyle/>
        <a:p>
          <a:endParaRPr lang="de-DE"/>
        </a:p>
      </dgm:t>
    </dgm:pt>
    <dgm:pt modelId="{74A0AEC3-BCA8-4A6A-84C7-DD60A2DB3D31}">
      <dgm:prSet custT="1"/>
      <dgm:spPr>
        <a:solidFill>
          <a:schemeClr val="tx1"/>
        </a:solidFill>
        <a:ln>
          <a:solidFill>
            <a:schemeClr val="bg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t>
        <a:bodyPr anchor="ctr"/>
        <a:lstStyle/>
        <a:p>
          <a:pPr algn="ctr">
            <a:spcAft>
              <a:spcPct val="15000"/>
            </a:spcAft>
            <a:buNone/>
          </a:pPr>
          <a:r>
            <a:rPr lang="de-DE" sz="1400" kern="1200" dirty="0">
              <a:solidFill>
                <a:schemeClr val="bg1"/>
              </a:solidFill>
              <a:latin typeface="Calibri" panose="020F0502020204030204"/>
              <a:ea typeface="+mn-ea"/>
              <a:cs typeface="+mn-cs"/>
            </a:rPr>
            <a:t>Die Verdachtsmomente beruhen auf konkreten Beweismitteln. </a:t>
          </a:r>
        </a:p>
      </dgm:t>
    </dgm:pt>
    <dgm:pt modelId="{17E4416A-57D2-422A-BF64-6C69FFB6FAF8}" type="parTrans" cxnId="{4605A09E-2AC5-4F8B-9CB6-FCF16BEC8E4E}">
      <dgm:prSet/>
      <dgm:spPr/>
      <dgm:t>
        <a:bodyPr/>
        <a:lstStyle/>
        <a:p>
          <a:endParaRPr lang="de-DE"/>
        </a:p>
      </dgm:t>
    </dgm:pt>
    <dgm:pt modelId="{968918C5-A3FB-432D-B2C2-5FC4534DD166}" type="sibTrans" cxnId="{4605A09E-2AC5-4F8B-9CB6-FCF16BEC8E4E}">
      <dgm:prSet/>
      <dgm:spPr/>
      <dgm:t>
        <a:bodyPr/>
        <a:lstStyle/>
        <a:p>
          <a:endParaRPr lang="de-DE"/>
        </a:p>
      </dgm:t>
    </dgm:pt>
    <dgm:pt modelId="{0C983D4F-14D7-4601-A81B-A7405904D536}" type="pres">
      <dgm:prSet presAssocID="{2B23E7CB-6C6B-4A1B-A056-B7747409F3E5}" presName="linearFlow" presStyleCnt="0">
        <dgm:presLayoutVars>
          <dgm:dir/>
          <dgm:resizeHandles val="exact"/>
        </dgm:presLayoutVars>
      </dgm:prSet>
      <dgm:spPr/>
    </dgm:pt>
    <dgm:pt modelId="{00A076BD-D7EE-499A-9CE2-E2F25BB0BCFF}" type="pres">
      <dgm:prSet presAssocID="{F8309144-37D8-477A-80EB-A7782439B982}" presName="composite" presStyleCnt="0"/>
      <dgm:spPr/>
    </dgm:pt>
    <dgm:pt modelId="{555C0F9F-F919-443B-A471-490A1E9259A0}" type="pres">
      <dgm:prSet presAssocID="{F8309144-37D8-477A-80EB-A7782439B982}" presName="imgShp" presStyleLbl="fgImgPlace1" presStyleIdx="0" presStyleCnt="4" custScaleX="89655" custScaleY="89655" custLinFactNeighborX="5948" custLinFactNeighborY="3608"/>
      <dgm:spPr>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extLst>
        <a:ext uri="{E40237B7-FDA0-4F09-8148-C483321AD2D9}">
          <dgm14:cNvPr xmlns:dgm14="http://schemas.microsoft.com/office/drawing/2010/diagram" id="0" name="" descr="Fragezeichen mit einfarbiger Füllung"/>
        </a:ext>
      </dgm:extLst>
    </dgm:pt>
    <dgm:pt modelId="{5E68945D-E588-465E-B861-387B8CEF31C8}" type="pres">
      <dgm:prSet presAssocID="{F8309144-37D8-477A-80EB-A7782439B982}" presName="txShp" presStyleLbl="node1" presStyleIdx="0" presStyleCnt="4" custLinFactNeighborX="-251" custLinFactNeighborY="-17305">
        <dgm:presLayoutVars>
          <dgm:bulletEnabled val="1"/>
        </dgm:presLayoutVars>
      </dgm:prSet>
      <dgm:spPr/>
    </dgm:pt>
    <dgm:pt modelId="{1F1C1862-203C-45F5-BCA7-C7550B0FB3BC}" type="pres">
      <dgm:prSet presAssocID="{D0A12520-0CA9-4279-8A07-42E9568366C8}" presName="spacing" presStyleCnt="0"/>
      <dgm:spPr/>
    </dgm:pt>
    <dgm:pt modelId="{8A5CE200-4FEC-4679-B91B-8A98C27B1412}" type="pres">
      <dgm:prSet presAssocID="{FFB0A66E-0552-46CF-9CED-C7DD30EECE70}" presName="composite" presStyleCnt="0"/>
      <dgm:spPr/>
    </dgm:pt>
    <dgm:pt modelId="{A66308A4-3727-448E-B11D-668A27331DC9}" type="pres">
      <dgm:prSet presAssocID="{FFB0A66E-0552-46CF-9CED-C7DD30EECE70}" presName="imgShp" presStyleLbl="fgImgPlace1" presStyleIdx="1" presStyleCnt="4" custScaleX="89655" custScaleY="89655"/>
      <dgm:spPr>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extLst>
        <a:ext uri="{E40237B7-FDA0-4F09-8148-C483321AD2D9}">
          <dgm14:cNvPr xmlns:dgm14="http://schemas.microsoft.com/office/drawing/2010/diagram" id="0" name="" descr="Fragezeichen mit einfarbiger Füllung"/>
        </a:ext>
      </dgm:extLst>
    </dgm:pt>
    <dgm:pt modelId="{43667E72-BD4B-4E27-BE66-CF3236A7B37F}" type="pres">
      <dgm:prSet presAssocID="{FFB0A66E-0552-46CF-9CED-C7DD30EECE70}" presName="txShp" presStyleLbl="node1" presStyleIdx="1" presStyleCnt="4">
        <dgm:presLayoutVars>
          <dgm:bulletEnabled val="1"/>
        </dgm:presLayoutVars>
      </dgm:prSet>
      <dgm:spPr/>
    </dgm:pt>
    <dgm:pt modelId="{6C6752CF-82A7-4B37-B4B4-C4B06D8685ED}" type="pres">
      <dgm:prSet presAssocID="{59BC0FF5-CE8A-480E-A090-63FFB6BD0C79}" presName="spacing" presStyleCnt="0"/>
      <dgm:spPr/>
    </dgm:pt>
    <dgm:pt modelId="{0327515F-4317-4645-86A0-FD5A9E78046B}" type="pres">
      <dgm:prSet presAssocID="{C21745E2-A211-4D9D-99C0-4F3F52E068CE}" presName="composite" presStyleCnt="0"/>
      <dgm:spPr/>
    </dgm:pt>
    <dgm:pt modelId="{E9934430-FC0E-44BB-AC40-6E59AD4D53BE}" type="pres">
      <dgm:prSet presAssocID="{C21745E2-A211-4D9D-99C0-4F3F52E068CE}" presName="imgShp" presStyleLbl="fgImgPlace1" presStyleIdx="2" presStyleCnt="4" custScaleX="89655" custScaleY="89655"/>
      <dgm:spPr>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extLst>
        <a:ext uri="{E40237B7-FDA0-4F09-8148-C483321AD2D9}">
          <dgm14:cNvPr xmlns:dgm14="http://schemas.microsoft.com/office/drawing/2010/diagram" id="0" name="" descr="Fragezeichen mit einfarbiger Füllung"/>
        </a:ext>
      </dgm:extLst>
    </dgm:pt>
    <dgm:pt modelId="{77595B95-6C8D-4B3A-A2BB-4744FF0C6810}" type="pres">
      <dgm:prSet presAssocID="{C21745E2-A211-4D9D-99C0-4F3F52E068CE}" presName="txShp" presStyleLbl="node1" presStyleIdx="2" presStyleCnt="4">
        <dgm:presLayoutVars>
          <dgm:bulletEnabled val="1"/>
        </dgm:presLayoutVars>
      </dgm:prSet>
      <dgm:spPr/>
    </dgm:pt>
    <dgm:pt modelId="{56959052-FE76-48DE-B7DC-AE3E76EBD846}" type="pres">
      <dgm:prSet presAssocID="{ADE44F0F-6322-4FA6-9D12-182BAF20A472}" presName="spacing" presStyleCnt="0"/>
      <dgm:spPr/>
    </dgm:pt>
    <dgm:pt modelId="{7A0D6F5B-964A-49A1-8E8D-2B04C63B64CA}" type="pres">
      <dgm:prSet presAssocID="{18377206-ECC6-4EAC-8644-C7206CE50D42}" presName="composite" presStyleCnt="0"/>
      <dgm:spPr/>
    </dgm:pt>
    <dgm:pt modelId="{D038E101-23C9-496A-9C3D-A860BDDF20F4}" type="pres">
      <dgm:prSet presAssocID="{18377206-ECC6-4EAC-8644-C7206CE50D42}" presName="imgShp" presStyleLbl="fgImgPlace1" presStyleIdx="3" presStyleCnt="4" custScaleX="89655" custScaleY="89655" custLinFactNeighborX="-1247" custLinFactNeighborY="-65"/>
      <dgm:spPr>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dgm:spPr>
    </dgm:pt>
    <dgm:pt modelId="{56853A70-9551-4F93-AA89-4D3AAEBFAC74}" type="pres">
      <dgm:prSet presAssocID="{18377206-ECC6-4EAC-8644-C7206CE50D42}" presName="txShp" presStyleLbl="node1" presStyleIdx="3" presStyleCnt="4">
        <dgm:presLayoutVars>
          <dgm:bulletEnabled val="1"/>
        </dgm:presLayoutVars>
      </dgm:prSet>
      <dgm:spPr/>
    </dgm:pt>
  </dgm:ptLst>
  <dgm:cxnLst>
    <dgm:cxn modelId="{FE7C0518-75F5-408C-9F49-2FDB5BB66C15}" type="presOf" srcId="{F8309144-37D8-477A-80EB-A7782439B982}" destId="{5E68945D-E588-465E-B861-387B8CEF31C8}" srcOrd="0" destOrd="0" presId="urn:microsoft.com/office/officeart/2005/8/layout/vList3"/>
    <dgm:cxn modelId="{1704C918-B783-4677-BDF7-2F74F1E829B1}" srcId="{2B23E7CB-6C6B-4A1B-A056-B7747409F3E5}" destId="{18377206-ECC6-4EAC-8644-C7206CE50D42}" srcOrd="3" destOrd="0" parTransId="{586725AC-3347-40BA-86EC-C3B2C4D41581}" sibTransId="{1F6685FC-B12F-4F5A-9B14-6C5A8AECC51B}"/>
    <dgm:cxn modelId="{C6D49923-0DC9-4046-B7D1-D9ECAD9B524F}" type="presOf" srcId="{FFB0A66E-0552-46CF-9CED-C7DD30EECE70}" destId="{43667E72-BD4B-4E27-BE66-CF3236A7B37F}" srcOrd="0" destOrd="0" presId="urn:microsoft.com/office/officeart/2005/8/layout/vList3"/>
    <dgm:cxn modelId="{16A08E27-69DE-4C91-BA88-7BEB2C93D47E}" type="presOf" srcId="{2B23E7CB-6C6B-4A1B-A056-B7747409F3E5}" destId="{0C983D4F-14D7-4601-A81B-A7405904D536}" srcOrd="0" destOrd="0" presId="urn:microsoft.com/office/officeart/2005/8/layout/vList3"/>
    <dgm:cxn modelId="{B9205231-DBBE-453F-B39F-0ED1FCDDD38A}" srcId="{2B23E7CB-6C6B-4A1B-A056-B7747409F3E5}" destId="{C21745E2-A211-4D9D-99C0-4F3F52E068CE}" srcOrd="2" destOrd="0" parTransId="{56FA28DF-F632-4341-BBEB-1641F2F5979A}" sibTransId="{ADE44F0F-6322-4FA6-9D12-182BAF20A472}"/>
    <dgm:cxn modelId="{01A0A963-D0A2-4AC2-A2B6-A8D8A934518F}" srcId="{2B23E7CB-6C6B-4A1B-A056-B7747409F3E5}" destId="{FFB0A66E-0552-46CF-9CED-C7DD30EECE70}" srcOrd="1" destOrd="0" parTransId="{C0E22295-939C-4C62-AA38-250C82B5424D}" sibTransId="{59BC0FF5-CE8A-480E-A090-63FFB6BD0C79}"/>
    <dgm:cxn modelId="{5B70F352-E4C8-4DEF-899A-5B1E48A5A3A9}" type="presOf" srcId="{C21745E2-A211-4D9D-99C0-4F3F52E068CE}" destId="{77595B95-6C8D-4B3A-A2BB-4744FF0C6810}" srcOrd="0" destOrd="0" presId="urn:microsoft.com/office/officeart/2005/8/layout/vList3"/>
    <dgm:cxn modelId="{40C1668B-BED9-480C-BED9-EAC856C84C19}" srcId="{2B23E7CB-6C6B-4A1B-A056-B7747409F3E5}" destId="{F8309144-37D8-477A-80EB-A7782439B982}" srcOrd="0" destOrd="0" parTransId="{A9BD0711-5AAE-4E0B-A7BF-173E4B2C6EA2}" sibTransId="{D0A12520-0CA9-4279-8A07-42E9568366C8}"/>
    <dgm:cxn modelId="{6319448D-ADD2-4F0D-B9CA-C94874532899}" type="presOf" srcId="{18377206-ECC6-4EAC-8644-C7206CE50D42}" destId="{56853A70-9551-4F93-AA89-4D3AAEBFAC74}" srcOrd="0" destOrd="0" presId="urn:microsoft.com/office/officeart/2005/8/layout/vList3"/>
    <dgm:cxn modelId="{4605A09E-2AC5-4F8B-9CB6-FCF16BEC8E4E}" srcId="{18377206-ECC6-4EAC-8644-C7206CE50D42}" destId="{74A0AEC3-BCA8-4A6A-84C7-DD60A2DB3D31}" srcOrd="0" destOrd="0" parTransId="{17E4416A-57D2-422A-BF64-6C69FFB6FAF8}" sibTransId="{968918C5-A3FB-432D-B2C2-5FC4534DD166}"/>
    <dgm:cxn modelId="{45B9B6B0-38FF-46E0-80CF-42DD130B12B9}" type="presOf" srcId="{74A0AEC3-BCA8-4A6A-84C7-DD60A2DB3D31}" destId="{56853A70-9551-4F93-AA89-4D3AAEBFAC74}" srcOrd="0" destOrd="1" presId="urn:microsoft.com/office/officeart/2005/8/layout/vList3"/>
    <dgm:cxn modelId="{F3BC053A-1728-4883-BEA5-A1EF70CD1B06}" type="presParOf" srcId="{0C983D4F-14D7-4601-A81B-A7405904D536}" destId="{00A076BD-D7EE-499A-9CE2-E2F25BB0BCFF}" srcOrd="0" destOrd="0" presId="urn:microsoft.com/office/officeart/2005/8/layout/vList3"/>
    <dgm:cxn modelId="{CAE70CA6-F85C-4BAC-BB86-5ACC009F49F5}" type="presParOf" srcId="{00A076BD-D7EE-499A-9CE2-E2F25BB0BCFF}" destId="{555C0F9F-F919-443B-A471-490A1E9259A0}" srcOrd="0" destOrd="0" presId="urn:microsoft.com/office/officeart/2005/8/layout/vList3"/>
    <dgm:cxn modelId="{B37CB805-EF3A-4E8F-9841-E8A5CF8B09E9}" type="presParOf" srcId="{00A076BD-D7EE-499A-9CE2-E2F25BB0BCFF}" destId="{5E68945D-E588-465E-B861-387B8CEF31C8}" srcOrd="1" destOrd="0" presId="urn:microsoft.com/office/officeart/2005/8/layout/vList3"/>
    <dgm:cxn modelId="{A4F55309-0BA8-4D79-892B-CD3F1DE34CC1}" type="presParOf" srcId="{0C983D4F-14D7-4601-A81B-A7405904D536}" destId="{1F1C1862-203C-45F5-BCA7-C7550B0FB3BC}" srcOrd="1" destOrd="0" presId="urn:microsoft.com/office/officeart/2005/8/layout/vList3"/>
    <dgm:cxn modelId="{A22938A5-2A1D-4A4D-B5D8-DF90BCF2B91C}" type="presParOf" srcId="{0C983D4F-14D7-4601-A81B-A7405904D536}" destId="{8A5CE200-4FEC-4679-B91B-8A98C27B1412}" srcOrd="2" destOrd="0" presId="urn:microsoft.com/office/officeart/2005/8/layout/vList3"/>
    <dgm:cxn modelId="{13634346-B4F9-4126-8F07-B0E693660732}" type="presParOf" srcId="{8A5CE200-4FEC-4679-B91B-8A98C27B1412}" destId="{A66308A4-3727-448E-B11D-668A27331DC9}" srcOrd="0" destOrd="0" presId="urn:microsoft.com/office/officeart/2005/8/layout/vList3"/>
    <dgm:cxn modelId="{04A91B06-1AD9-4F0A-A2BA-23F7FC027548}" type="presParOf" srcId="{8A5CE200-4FEC-4679-B91B-8A98C27B1412}" destId="{43667E72-BD4B-4E27-BE66-CF3236A7B37F}" srcOrd="1" destOrd="0" presId="urn:microsoft.com/office/officeart/2005/8/layout/vList3"/>
    <dgm:cxn modelId="{9452F0AB-B254-4DAF-B092-6CDFF22AF991}" type="presParOf" srcId="{0C983D4F-14D7-4601-A81B-A7405904D536}" destId="{6C6752CF-82A7-4B37-B4B4-C4B06D8685ED}" srcOrd="3" destOrd="0" presId="urn:microsoft.com/office/officeart/2005/8/layout/vList3"/>
    <dgm:cxn modelId="{37BE9FAF-8D68-483D-8829-C839133B9EEE}" type="presParOf" srcId="{0C983D4F-14D7-4601-A81B-A7405904D536}" destId="{0327515F-4317-4645-86A0-FD5A9E78046B}" srcOrd="4" destOrd="0" presId="urn:microsoft.com/office/officeart/2005/8/layout/vList3"/>
    <dgm:cxn modelId="{04887093-7AA4-485E-B137-C9A83920E5CA}" type="presParOf" srcId="{0327515F-4317-4645-86A0-FD5A9E78046B}" destId="{E9934430-FC0E-44BB-AC40-6E59AD4D53BE}" srcOrd="0" destOrd="0" presId="urn:microsoft.com/office/officeart/2005/8/layout/vList3"/>
    <dgm:cxn modelId="{EA087FFF-F122-46B5-9B0F-BE5EB8E6FC34}" type="presParOf" srcId="{0327515F-4317-4645-86A0-FD5A9E78046B}" destId="{77595B95-6C8D-4B3A-A2BB-4744FF0C6810}" srcOrd="1" destOrd="0" presId="urn:microsoft.com/office/officeart/2005/8/layout/vList3"/>
    <dgm:cxn modelId="{C81CC0E8-58C2-42C6-883C-7B76F1F733A5}" type="presParOf" srcId="{0C983D4F-14D7-4601-A81B-A7405904D536}" destId="{56959052-FE76-48DE-B7DC-AE3E76EBD846}" srcOrd="5" destOrd="0" presId="urn:microsoft.com/office/officeart/2005/8/layout/vList3"/>
    <dgm:cxn modelId="{873A3ECA-D031-49C8-86CC-4F77D0FA669E}" type="presParOf" srcId="{0C983D4F-14D7-4601-A81B-A7405904D536}" destId="{7A0D6F5B-964A-49A1-8E8D-2B04C63B64CA}" srcOrd="6" destOrd="0" presId="urn:microsoft.com/office/officeart/2005/8/layout/vList3"/>
    <dgm:cxn modelId="{DD0918B1-29CB-447C-9273-C1D3586B6DC3}" type="presParOf" srcId="{7A0D6F5B-964A-49A1-8E8D-2B04C63B64CA}" destId="{D038E101-23C9-496A-9C3D-A860BDDF20F4}" srcOrd="0" destOrd="0" presId="urn:microsoft.com/office/officeart/2005/8/layout/vList3"/>
    <dgm:cxn modelId="{66CC1B18-1167-4723-B9BB-15DFF12A4F3B}" type="presParOf" srcId="{7A0D6F5B-964A-49A1-8E8D-2B04C63B64CA}" destId="{56853A70-9551-4F93-AA89-4D3AAEBFAC74}"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07F8CE-3BEA-47D6-806C-1F9E727DC709}">
      <dsp:nvSpPr>
        <dsp:cNvPr id="0" name=""/>
        <dsp:cNvSpPr/>
      </dsp:nvSpPr>
      <dsp:spPr>
        <a:xfrm rot="5400000">
          <a:off x="-165299" y="168306"/>
          <a:ext cx="1101994" cy="771396"/>
        </a:xfrm>
        <a:prstGeom prst="chevron">
          <a:avLst/>
        </a:prstGeom>
        <a:solidFill>
          <a:srgbClr val="FFE615"/>
        </a:solidFill>
        <a:ln w="12700" cap="flat" cmpd="sng" algn="ctr">
          <a:solidFill>
            <a:srgbClr val="FDD90F"/>
          </a:solidFill>
          <a:prstDash val="solid"/>
          <a:miter lim="800000"/>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de-DE" sz="2200" kern="1200" dirty="0"/>
            <a:t>E</a:t>
          </a:r>
        </a:p>
      </dsp:txBody>
      <dsp:txXfrm rot="-5400000">
        <a:off x="0" y="388705"/>
        <a:ext cx="771396" cy="330598"/>
      </dsp:txXfrm>
    </dsp:sp>
    <dsp:sp modelId="{CC75761E-174D-4ED6-A2B0-CB3FCC931DAA}">
      <dsp:nvSpPr>
        <dsp:cNvPr id="0" name=""/>
        <dsp:cNvSpPr/>
      </dsp:nvSpPr>
      <dsp:spPr>
        <a:xfrm rot="5400000">
          <a:off x="2141202" y="-1369801"/>
          <a:ext cx="716673" cy="3456284"/>
        </a:xfrm>
        <a:prstGeom prst="round2SameRect">
          <a:avLst/>
        </a:prstGeom>
        <a:solidFill>
          <a:schemeClr val="tx1">
            <a:alpha val="74902"/>
          </a:schemeClr>
        </a:solidFill>
        <a:ln w="12700" cap="flat" cmpd="sng" algn="ctr">
          <a:solidFill>
            <a:srgbClr val="FDD90F"/>
          </a:solidFill>
          <a:prstDash val="solid"/>
          <a:miter lim="800000"/>
        </a:ln>
        <a:effectLst/>
      </dsp:spPr>
      <dsp:style>
        <a:lnRef idx="2">
          <a:schemeClr val="accent4"/>
        </a:lnRef>
        <a:fillRef idx="1">
          <a:schemeClr val="lt1"/>
        </a:fillRef>
        <a:effectRef idx="0">
          <a:schemeClr val="accent4"/>
        </a:effectRef>
        <a:fontRef idx="minor">
          <a:schemeClr val="dk1"/>
        </a:fontRef>
      </dsp:style>
    </dsp:sp>
    <dsp:sp modelId="{CB4FC137-8B82-444B-834A-CA1A62C05E34}">
      <dsp:nvSpPr>
        <dsp:cNvPr id="0" name=""/>
        <dsp:cNvSpPr/>
      </dsp:nvSpPr>
      <dsp:spPr>
        <a:xfrm rot="5400000">
          <a:off x="-165299" y="1135569"/>
          <a:ext cx="1101994" cy="771396"/>
        </a:xfrm>
        <a:prstGeom prst="chevron">
          <a:avLst/>
        </a:prstGeom>
        <a:solidFill>
          <a:srgbClr val="FFB010"/>
        </a:solidFill>
        <a:ln w="12700" cap="flat" cmpd="sng" algn="ctr">
          <a:solidFill>
            <a:srgbClr val="FFB010"/>
          </a:solidFill>
          <a:prstDash val="solid"/>
          <a:miter lim="800000"/>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de-DE" sz="2200" kern="1200" dirty="0"/>
            <a:t>R</a:t>
          </a:r>
        </a:p>
      </dsp:txBody>
      <dsp:txXfrm rot="-5400000">
        <a:off x="0" y="1355968"/>
        <a:ext cx="771396" cy="330598"/>
      </dsp:txXfrm>
    </dsp:sp>
    <dsp:sp modelId="{3E2ACF00-2D69-4178-A199-4D33390CFD1F}">
      <dsp:nvSpPr>
        <dsp:cNvPr id="0" name=""/>
        <dsp:cNvSpPr/>
      </dsp:nvSpPr>
      <dsp:spPr>
        <a:xfrm rot="5400000">
          <a:off x="2117853" y="-385515"/>
          <a:ext cx="716296" cy="3456284"/>
        </a:xfrm>
        <a:prstGeom prst="round2SameRect">
          <a:avLst/>
        </a:prstGeom>
        <a:solidFill>
          <a:schemeClr val="tx1"/>
        </a:solidFill>
        <a:ln w="12700" cap="flat" cmpd="sng" algn="ctr">
          <a:solidFill>
            <a:srgbClr val="FFB010"/>
          </a:solidFill>
          <a:prstDash val="solid"/>
          <a:miter lim="800000"/>
        </a:ln>
        <a:effectLst/>
      </dsp:spPr>
      <dsp:style>
        <a:lnRef idx="2">
          <a:scrgbClr r="0" g="0" b="0"/>
        </a:lnRef>
        <a:fillRef idx="1">
          <a:scrgbClr r="0" g="0" b="0"/>
        </a:fillRef>
        <a:effectRef idx="0">
          <a:scrgbClr r="0" g="0" b="0"/>
        </a:effectRef>
        <a:fontRef idx="minor"/>
      </dsp:style>
    </dsp:sp>
    <dsp:sp modelId="{E25B9B18-7341-4971-9CFB-0ED4A704E2FB}">
      <dsp:nvSpPr>
        <dsp:cNvPr id="0" name=""/>
        <dsp:cNvSpPr/>
      </dsp:nvSpPr>
      <dsp:spPr>
        <a:xfrm rot="5400000">
          <a:off x="-165299" y="2138426"/>
          <a:ext cx="1101994" cy="771396"/>
        </a:xfrm>
        <a:prstGeom prst="chevron">
          <a:avLst/>
        </a:prstGeom>
        <a:solidFill>
          <a:srgbClr val="FD3E1A"/>
        </a:solidFill>
        <a:ln w="12700" cap="flat" cmpd="sng" algn="ctr">
          <a:solidFill>
            <a:srgbClr val="FD3E1A"/>
          </a:solidFill>
          <a:prstDash val="solid"/>
          <a:miter lim="800000"/>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DE" sz="2100" kern="1200" dirty="0"/>
            <a:t>N</a:t>
          </a:r>
        </a:p>
      </dsp:txBody>
      <dsp:txXfrm rot="-5400000">
        <a:off x="0" y="2358825"/>
        <a:ext cx="771396" cy="330598"/>
      </dsp:txXfrm>
    </dsp:sp>
    <dsp:sp modelId="{76F9FFCA-43DE-4FB1-AC18-D9882441DD7D}">
      <dsp:nvSpPr>
        <dsp:cNvPr id="0" name=""/>
        <dsp:cNvSpPr/>
      </dsp:nvSpPr>
      <dsp:spPr>
        <a:xfrm rot="5400000">
          <a:off x="2141390" y="603133"/>
          <a:ext cx="716296" cy="3456284"/>
        </a:xfrm>
        <a:prstGeom prst="round2SameRect">
          <a:avLst/>
        </a:prstGeom>
        <a:solidFill>
          <a:schemeClr val="tx1"/>
        </a:solidFill>
        <a:ln w="12700" cap="flat" cmpd="sng" algn="ctr">
          <a:solidFill>
            <a:srgbClr val="FD3E1A"/>
          </a:solidFill>
          <a:prstDash val="solid"/>
          <a:miter lim="800000"/>
        </a:ln>
        <a:effectLst/>
      </dsp:spPr>
      <dsp:style>
        <a:lnRef idx="2">
          <a:scrgbClr r="0" g="0" b="0"/>
        </a:lnRef>
        <a:fillRef idx="1">
          <a:scrgbClr r="0" g="0" b="0"/>
        </a:fillRef>
        <a:effectRef idx="0">
          <a:scrgbClr r="0" g="0" b="0"/>
        </a:effectRef>
        <a:fontRef idx="minor"/>
      </dsp:style>
    </dsp:sp>
    <dsp:sp modelId="{19CA199F-ACD2-45E5-BFA0-30E09F289D0D}">
      <dsp:nvSpPr>
        <dsp:cNvPr id="0" name=""/>
        <dsp:cNvSpPr/>
      </dsp:nvSpPr>
      <dsp:spPr>
        <a:xfrm rot="5400000">
          <a:off x="-165299" y="3123486"/>
          <a:ext cx="1101994" cy="771396"/>
        </a:xfrm>
        <a:prstGeom prst="chevron">
          <a:avLst/>
        </a:prstGeom>
        <a:solidFill>
          <a:srgbClr val="AB0007"/>
        </a:solidFill>
        <a:ln w="12700" cap="flat" cmpd="sng" algn="ctr">
          <a:solidFill>
            <a:srgbClr val="AB0007"/>
          </a:solidFill>
          <a:prstDash val="solid"/>
          <a:miter lim="800000"/>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DE" sz="2100" kern="1200" dirty="0"/>
            <a:t>S</a:t>
          </a:r>
        </a:p>
      </dsp:txBody>
      <dsp:txXfrm rot="-5400000">
        <a:off x="0" y="3343885"/>
        <a:ext cx="771396" cy="330598"/>
      </dsp:txXfrm>
    </dsp:sp>
    <dsp:sp modelId="{A29E8BA2-0CA4-4B77-8101-57CFAC3725CE}">
      <dsp:nvSpPr>
        <dsp:cNvPr id="0" name=""/>
        <dsp:cNvSpPr/>
      </dsp:nvSpPr>
      <dsp:spPr>
        <a:xfrm rot="5400000">
          <a:off x="2141390" y="1599453"/>
          <a:ext cx="716296" cy="3456284"/>
        </a:xfrm>
        <a:prstGeom prst="round2SameRect">
          <a:avLst/>
        </a:prstGeom>
        <a:solidFill>
          <a:schemeClr val="tx1"/>
        </a:solidFill>
        <a:ln w="12700" cap="flat" cmpd="sng" algn="ctr">
          <a:solidFill>
            <a:srgbClr val="AB0007"/>
          </a:solidFill>
          <a:prstDash val="solid"/>
          <a:miter lim="800000"/>
        </a:ln>
        <a:effectLst/>
      </dsp:spPr>
      <dsp:style>
        <a:lnRef idx="2">
          <a:scrgbClr r="0" g="0" b="0"/>
        </a:lnRef>
        <a:fillRef idx="1">
          <a:scrgbClr r="0" g="0" b="0"/>
        </a:fillRef>
        <a:effectRef idx="0">
          <a:scrgbClr r="0" g="0" b="0"/>
        </a:effectRef>
        <a:fontRef idx="minor"/>
      </dsp:style>
    </dsp:sp>
    <dsp:sp modelId="{41D23F6F-07BC-42BF-8718-80F0AE030FBF}">
      <dsp:nvSpPr>
        <dsp:cNvPr id="0" name=""/>
        <dsp:cNvSpPr/>
      </dsp:nvSpPr>
      <dsp:spPr>
        <a:xfrm rot="5400000">
          <a:off x="-165299" y="4108546"/>
          <a:ext cx="1101994" cy="771396"/>
        </a:xfrm>
        <a:prstGeom prst="chevron">
          <a:avLst/>
        </a:prstGeom>
        <a:solidFill>
          <a:srgbClr val="B13199"/>
        </a:solidFill>
        <a:ln w="12700" cap="flat" cmpd="sng" algn="ctr">
          <a:solidFill>
            <a:srgbClr val="B13199"/>
          </a:solidFill>
          <a:prstDash val="solid"/>
          <a:miter lim="800000"/>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de-DE" sz="2100" kern="1200" dirty="0"/>
            <a:t>T</a:t>
          </a:r>
        </a:p>
      </dsp:txBody>
      <dsp:txXfrm rot="-5400000">
        <a:off x="0" y="4328945"/>
        <a:ext cx="771396" cy="330598"/>
      </dsp:txXfrm>
    </dsp:sp>
    <dsp:sp modelId="{0EF7A42F-EEC8-49B7-AB82-94509BE4BF3C}">
      <dsp:nvSpPr>
        <dsp:cNvPr id="0" name=""/>
        <dsp:cNvSpPr/>
      </dsp:nvSpPr>
      <dsp:spPr>
        <a:xfrm rot="5400000">
          <a:off x="2141390" y="2573253"/>
          <a:ext cx="716296" cy="3456284"/>
        </a:xfrm>
        <a:prstGeom prst="round2SameRect">
          <a:avLst/>
        </a:prstGeom>
        <a:solidFill>
          <a:schemeClr val="tx1"/>
        </a:solidFill>
        <a:ln w="12700" cap="flat" cmpd="sng" algn="ctr">
          <a:solidFill>
            <a:srgbClr val="B13199"/>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68945D-E588-465E-B861-387B8CEF31C8}">
      <dsp:nvSpPr>
        <dsp:cNvPr id="0" name=""/>
        <dsp:cNvSpPr/>
      </dsp:nvSpPr>
      <dsp:spPr>
        <a:xfrm rot="10800000">
          <a:off x="1450406" y="0"/>
          <a:ext cx="5441764" cy="416689"/>
        </a:xfrm>
        <a:prstGeom prst="homePlate">
          <a:avLst/>
        </a:prstGeom>
        <a:solidFill>
          <a:schemeClr val="tx1"/>
        </a:solidFill>
        <a:ln w="19050" cap="flat" cmpd="sng" algn="ctr">
          <a:solidFill>
            <a:schemeClr val="bg1"/>
          </a:solid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3">
          <a:scrgbClr r="0" g="0" b="0"/>
        </a:lnRef>
        <a:fillRef idx="1">
          <a:scrgbClr r="0" g="0" b="0"/>
        </a:fillRef>
        <a:effectRef idx="1">
          <a:scrgbClr r="0" g="0" b="0"/>
        </a:effectRef>
        <a:fontRef idx="minor">
          <a:schemeClr val="lt1"/>
        </a:fontRef>
      </dsp:style>
      <dsp:txBody>
        <a:bodyPr spcFirstLastPara="0" vert="horz" wrap="square" lIns="183748" tIns="53340" rIns="99568" bIns="53340" numCol="1" spcCol="1270" anchor="ctr" anchorCtr="0">
          <a:noAutofit/>
        </a:bodyPr>
        <a:lstStyle/>
        <a:p>
          <a:pPr marL="0" lvl="0" indent="0" algn="ctr" defTabSz="622300">
            <a:lnSpc>
              <a:spcPct val="90000"/>
            </a:lnSpc>
            <a:spcBef>
              <a:spcPct val="0"/>
            </a:spcBef>
            <a:spcAft>
              <a:spcPts val="0"/>
            </a:spcAft>
            <a:buFontTx/>
            <a:buNone/>
          </a:pPr>
          <a:r>
            <a:rPr lang="de-DE" sz="1400" b="1" kern="1200" dirty="0">
              <a:solidFill>
                <a:schemeClr val="bg1"/>
              </a:solidFill>
              <a:latin typeface="+mn-lt"/>
              <a:ea typeface="+mn-ea"/>
              <a:cs typeface="+mn-cs"/>
            </a:rPr>
            <a:t>unbegründet</a:t>
          </a:r>
          <a:r>
            <a:rPr lang="de-DE" sz="1400" b="1" kern="1200" dirty="0">
              <a:solidFill>
                <a:schemeClr val="tx1"/>
              </a:solidFill>
              <a:latin typeface="+mn-lt"/>
              <a:ea typeface="+mn-ea"/>
              <a:cs typeface="+mn-cs"/>
            </a:rPr>
            <a:t> </a:t>
          </a:r>
        </a:p>
        <a:p>
          <a:pPr marL="0" lvl="0" indent="0" algn="ctr" defTabSz="622300">
            <a:lnSpc>
              <a:spcPct val="90000"/>
            </a:lnSpc>
            <a:spcBef>
              <a:spcPct val="0"/>
            </a:spcBef>
            <a:spcAft>
              <a:spcPct val="35000"/>
            </a:spcAft>
            <a:buFontTx/>
            <a:buNone/>
          </a:pPr>
          <a:r>
            <a:rPr lang="de-DE" sz="1400" kern="1200" dirty="0">
              <a:solidFill>
                <a:schemeClr val="bg1"/>
              </a:solidFill>
              <a:latin typeface="+mn-lt"/>
              <a:ea typeface="+mn-ea"/>
              <a:cs typeface="+mn-cs"/>
            </a:rPr>
            <a:t>Alle Verdachtsmomente sind nachweislich auszuräumen.</a:t>
          </a:r>
          <a:endParaRPr lang="de-DE" sz="900" kern="1200" dirty="0">
            <a:solidFill>
              <a:schemeClr val="bg1"/>
            </a:solidFill>
          </a:endParaRPr>
        </a:p>
      </dsp:txBody>
      <dsp:txXfrm rot="10800000">
        <a:off x="1554578" y="0"/>
        <a:ext cx="5337592" cy="416689"/>
      </dsp:txXfrm>
    </dsp:sp>
    <dsp:sp modelId="{555C0F9F-F919-443B-A471-490A1E9259A0}">
      <dsp:nvSpPr>
        <dsp:cNvPr id="0" name=""/>
        <dsp:cNvSpPr/>
      </dsp:nvSpPr>
      <dsp:spPr>
        <a:xfrm>
          <a:off x="1302059" y="36949"/>
          <a:ext cx="373582" cy="373582"/>
        </a:xfrm>
        <a:prstGeom prst="ellipse">
          <a:avLst/>
        </a:prstGeom>
        <a:solidFill>
          <a:schemeClr val="bg1"/>
        </a:solidFill>
        <a:ln w="1905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3">
          <a:scrgbClr r="0" g="0" b="0"/>
        </a:lnRef>
        <a:fillRef idx="1">
          <a:scrgbClr r="0" g="0" b="0"/>
        </a:fillRef>
        <a:effectRef idx="1">
          <a:scrgbClr r="0" g="0" b="0"/>
        </a:effectRef>
        <a:fontRef idx="minor"/>
      </dsp:style>
    </dsp:sp>
    <dsp:sp modelId="{43667E72-BD4B-4E27-BE66-CF3236A7B37F}">
      <dsp:nvSpPr>
        <dsp:cNvPr id="0" name=""/>
        <dsp:cNvSpPr/>
      </dsp:nvSpPr>
      <dsp:spPr>
        <a:xfrm rot="10800000">
          <a:off x="1464065" y="521224"/>
          <a:ext cx="5441764" cy="416689"/>
        </a:xfrm>
        <a:prstGeom prst="homePlate">
          <a:avLst/>
        </a:prstGeom>
        <a:solidFill>
          <a:schemeClr val="tx1"/>
        </a:solidFill>
        <a:ln w="19050" cap="flat" cmpd="sng" algn="ctr">
          <a:solidFill>
            <a:schemeClr val="bg1"/>
          </a:solid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3">
          <a:scrgbClr r="0" g="0" b="0"/>
        </a:lnRef>
        <a:fillRef idx="1">
          <a:scrgbClr r="0" g="0" b="0"/>
        </a:fillRef>
        <a:effectRef idx="1">
          <a:scrgbClr r="0" g="0" b="0"/>
        </a:effectRef>
        <a:fontRef idx="minor">
          <a:schemeClr val="lt1"/>
        </a:fontRef>
      </dsp:style>
      <dsp:txBody>
        <a:bodyPr spcFirstLastPara="0" vert="horz" wrap="square" lIns="183748" tIns="53340" rIns="99568" bIns="53340" numCol="1" spcCol="1270" anchor="ctr" anchorCtr="0">
          <a:noAutofit/>
        </a:bodyPr>
        <a:lstStyle/>
        <a:p>
          <a:pPr marL="0" lvl="0" indent="0" algn="ctr" defTabSz="622300">
            <a:lnSpc>
              <a:spcPct val="90000"/>
            </a:lnSpc>
            <a:spcBef>
              <a:spcPct val="0"/>
            </a:spcBef>
            <a:spcAft>
              <a:spcPts val="0"/>
            </a:spcAft>
            <a:buFont typeface="Courier New" panose="02070309020205020404" pitchFamily="49" charset="0"/>
            <a:buNone/>
          </a:pPr>
          <a:r>
            <a:rPr lang="de-DE" sz="1400" b="1" kern="1200" dirty="0">
              <a:solidFill>
                <a:schemeClr val="bg1"/>
              </a:solidFill>
              <a:latin typeface="Calibri" panose="020F0502020204030204"/>
              <a:ea typeface="+mn-ea"/>
              <a:cs typeface="+mn-cs"/>
            </a:rPr>
            <a:t>vage </a:t>
          </a:r>
        </a:p>
        <a:p>
          <a:pPr marL="0" lvl="0" indent="0" algn="ctr" defTabSz="622300">
            <a:lnSpc>
              <a:spcPct val="90000"/>
            </a:lnSpc>
            <a:spcBef>
              <a:spcPct val="0"/>
            </a:spcBef>
            <a:spcAft>
              <a:spcPts val="0"/>
            </a:spcAft>
            <a:buFont typeface="Courier New" panose="02070309020205020404" pitchFamily="49" charset="0"/>
            <a:buNone/>
          </a:pPr>
          <a:r>
            <a:rPr lang="de-DE" sz="1400" kern="1200" dirty="0">
              <a:solidFill>
                <a:schemeClr val="bg1"/>
              </a:solidFill>
              <a:latin typeface="Calibri" panose="020F0502020204030204"/>
              <a:ea typeface="+mn-ea"/>
              <a:cs typeface="+mn-cs"/>
            </a:rPr>
            <a:t>Die Verdachtsmomente könnten auf sexualisierte Gewalt hindeuten.</a:t>
          </a:r>
          <a:r>
            <a:rPr lang="de-DE" sz="1400" kern="1200" dirty="0">
              <a:solidFill>
                <a:prstClr val="black"/>
              </a:solidFill>
              <a:latin typeface="Calibri" panose="020F0502020204030204"/>
              <a:ea typeface="+mn-ea"/>
              <a:cs typeface="+mn-cs"/>
            </a:rPr>
            <a:t>.</a:t>
          </a:r>
        </a:p>
      </dsp:txBody>
      <dsp:txXfrm rot="10800000">
        <a:off x="1568237" y="521224"/>
        <a:ext cx="5337592" cy="416689"/>
      </dsp:txXfrm>
    </dsp:sp>
    <dsp:sp modelId="{A66308A4-3727-448E-B11D-668A27331DC9}">
      <dsp:nvSpPr>
        <dsp:cNvPr id="0" name=""/>
        <dsp:cNvSpPr/>
      </dsp:nvSpPr>
      <dsp:spPr>
        <a:xfrm>
          <a:off x="1277274" y="542777"/>
          <a:ext cx="373582" cy="373582"/>
        </a:xfrm>
        <a:prstGeom prst="ellipse">
          <a:avLst/>
        </a:prstGeom>
        <a:solidFill>
          <a:schemeClr val="bg1"/>
        </a:solidFill>
        <a:ln w="1905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3">
          <a:scrgbClr r="0" g="0" b="0"/>
        </a:lnRef>
        <a:fillRef idx="1">
          <a:scrgbClr r="0" g="0" b="0"/>
        </a:fillRef>
        <a:effectRef idx="1">
          <a:scrgbClr r="0" g="0" b="0"/>
        </a:effectRef>
        <a:fontRef idx="minor"/>
      </dsp:style>
    </dsp:sp>
    <dsp:sp modelId="{77595B95-6C8D-4B3A-A2BB-4744FF0C6810}">
      <dsp:nvSpPr>
        <dsp:cNvPr id="0" name=""/>
        <dsp:cNvSpPr/>
      </dsp:nvSpPr>
      <dsp:spPr>
        <a:xfrm rot="10800000">
          <a:off x="1464065" y="1042086"/>
          <a:ext cx="5441764" cy="416689"/>
        </a:xfrm>
        <a:prstGeom prst="homePlate">
          <a:avLst/>
        </a:prstGeom>
        <a:solidFill>
          <a:schemeClr val="tx1"/>
        </a:solidFill>
        <a:ln w="19050" cap="flat" cmpd="sng" algn="ctr">
          <a:solidFill>
            <a:schemeClr val="bg1"/>
          </a:solid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3">
          <a:scrgbClr r="0" g="0" b="0"/>
        </a:lnRef>
        <a:fillRef idx="1">
          <a:scrgbClr r="0" g="0" b="0"/>
        </a:fillRef>
        <a:effectRef idx="1">
          <a:scrgbClr r="0" g="0" b="0"/>
        </a:effectRef>
        <a:fontRef idx="minor">
          <a:schemeClr val="lt1"/>
        </a:fontRef>
      </dsp:style>
      <dsp:txBody>
        <a:bodyPr spcFirstLastPara="0" vert="horz" wrap="square" lIns="183748" tIns="53340" rIns="99568" bIns="53340" numCol="1" spcCol="1270" anchor="ctr" anchorCtr="0">
          <a:noAutofit/>
        </a:bodyPr>
        <a:lstStyle/>
        <a:p>
          <a:pPr marL="0" lvl="0" indent="0" algn="ctr" defTabSz="622300">
            <a:lnSpc>
              <a:spcPct val="90000"/>
            </a:lnSpc>
            <a:spcBef>
              <a:spcPct val="0"/>
            </a:spcBef>
            <a:spcAft>
              <a:spcPts val="0"/>
            </a:spcAft>
            <a:buFont typeface="Courier New" panose="02070309020205020404" pitchFamily="49" charset="0"/>
            <a:buNone/>
          </a:pPr>
          <a:r>
            <a:rPr lang="de-DE" sz="1400" b="1" kern="1200" dirty="0">
              <a:solidFill>
                <a:schemeClr val="bg1"/>
              </a:solidFill>
              <a:latin typeface="Calibri" panose="020F0502020204030204"/>
              <a:ea typeface="+mn-ea"/>
              <a:cs typeface="+mn-cs"/>
            </a:rPr>
            <a:t>begründet</a:t>
          </a:r>
          <a:r>
            <a:rPr lang="de-DE" sz="1600" b="0" kern="1200" dirty="0">
              <a:solidFill>
                <a:schemeClr val="bg1"/>
              </a:solidFill>
              <a:latin typeface="Calibri" panose="020F0502020204030204"/>
              <a:ea typeface="+mn-ea"/>
              <a:cs typeface="+mn-cs"/>
            </a:rPr>
            <a:t> </a:t>
          </a:r>
        </a:p>
        <a:p>
          <a:pPr marL="0" lvl="0" indent="0" algn="ctr" defTabSz="622300">
            <a:lnSpc>
              <a:spcPct val="90000"/>
            </a:lnSpc>
            <a:spcBef>
              <a:spcPct val="0"/>
            </a:spcBef>
            <a:spcAft>
              <a:spcPct val="35000"/>
            </a:spcAft>
            <a:buFont typeface="Courier New" panose="02070309020205020404" pitchFamily="49" charset="0"/>
            <a:buNone/>
          </a:pPr>
          <a:r>
            <a:rPr lang="de-DE" sz="1400" kern="1200" dirty="0">
              <a:solidFill>
                <a:schemeClr val="bg1"/>
              </a:solidFill>
              <a:latin typeface="Calibri" panose="020F0502020204030204"/>
              <a:ea typeface="+mn-ea"/>
              <a:cs typeface="+mn-cs"/>
            </a:rPr>
            <a:t>Die Verdachtsmomente sind belastbar.</a:t>
          </a:r>
          <a:r>
            <a:rPr lang="de-DE" sz="1400" kern="1200" dirty="0">
              <a:solidFill>
                <a:prstClr val="black"/>
              </a:solidFill>
              <a:latin typeface="Calibri" panose="020F0502020204030204"/>
              <a:ea typeface="+mn-ea"/>
              <a:cs typeface="+mn-cs"/>
            </a:rPr>
            <a:t>.</a:t>
          </a:r>
        </a:p>
      </dsp:txBody>
      <dsp:txXfrm rot="10800000">
        <a:off x="1568237" y="1042086"/>
        <a:ext cx="5337592" cy="416689"/>
      </dsp:txXfrm>
    </dsp:sp>
    <dsp:sp modelId="{E9934430-FC0E-44BB-AC40-6E59AD4D53BE}">
      <dsp:nvSpPr>
        <dsp:cNvPr id="0" name=""/>
        <dsp:cNvSpPr/>
      </dsp:nvSpPr>
      <dsp:spPr>
        <a:xfrm>
          <a:off x="1277274" y="1063639"/>
          <a:ext cx="373582" cy="373582"/>
        </a:xfrm>
        <a:prstGeom prst="ellipse">
          <a:avLst/>
        </a:prstGeom>
        <a:solidFill>
          <a:schemeClr val="bg1"/>
        </a:solidFill>
        <a:ln w="1905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3">
          <a:scrgbClr r="0" g="0" b="0"/>
        </a:lnRef>
        <a:fillRef idx="1">
          <a:scrgbClr r="0" g="0" b="0"/>
        </a:fillRef>
        <a:effectRef idx="1">
          <a:scrgbClr r="0" g="0" b="0"/>
        </a:effectRef>
        <a:fontRef idx="minor"/>
      </dsp:style>
    </dsp:sp>
    <dsp:sp modelId="{56853A70-9551-4F93-AA89-4D3AAEBFAC74}">
      <dsp:nvSpPr>
        <dsp:cNvPr id="0" name=""/>
        <dsp:cNvSpPr/>
      </dsp:nvSpPr>
      <dsp:spPr>
        <a:xfrm rot="10800000">
          <a:off x="1464065" y="1562947"/>
          <a:ext cx="5441764" cy="416689"/>
        </a:xfrm>
        <a:prstGeom prst="homePlate">
          <a:avLst/>
        </a:prstGeom>
        <a:solidFill>
          <a:schemeClr val="tx1"/>
        </a:solidFill>
        <a:ln w="19050" cap="flat" cmpd="sng" algn="ctr">
          <a:solidFill>
            <a:schemeClr val="bg1"/>
          </a:solid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3">
          <a:scrgbClr r="0" g="0" b="0"/>
        </a:lnRef>
        <a:fillRef idx="1">
          <a:scrgbClr r="0" g="0" b="0"/>
        </a:fillRef>
        <a:effectRef idx="1">
          <a:scrgbClr r="0" g="0" b="0"/>
        </a:effectRef>
        <a:fontRef idx="minor">
          <a:schemeClr val="lt1"/>
        </a:fontRef>
      </dsp:style>
      <dsp:txBody>
        <a:bodyPr spcFirstLastPara="0" vert="horz" wrap="square" lIns="183748" tIns="53340" rIns="99568" bIns="53340" numCol="1" spcCol="1270" anchor="ctr" anchorCtr="0">
          <a:noAutofit/>
        </a:bodyPr>
        <a:lstStyle/>
        <a:p>
          <a:pPr marL="0" lvl="0" indent="0" algn="ctr" defTabSz="622300">
            <a:lnSpc>
              <a:spcPct val="90000"/>
            </a:lnSpc>
            <a:spcBef>
              <a:spcPct val="0"/>
            </a:spcBef>
            <a:spcAft>
              <a:spcPts val="0"/>
            </a:spcAft>
            <a:buFont typeface="Courier New" panose="02070309020205020404" pitchFamily="49" charset="0"/>
            <a:buNone/>
          </a:pPr>
          <a:r>
            <a:rPr lang="de-DE" sz="1400" b="1" kern="1200" dirty="0">
              <a:solidFill>
                <a:schemeClr val="bg1"/>
              </a:solidFill>
              <a:latin typeface="Calibri" panose="020F0502020204030204"/>
              <a:ea typeface="+mn-ea"/>
              <a:cs typeface="+mn-cs"/>
            </a:rPr>
            <a:t>erhärtet/erwiesen </a:t>
          </a:r>
        </a:p>
        <a:p>
          <a:pPr marL="114300" lvl="1" indent="-114300" algn="ctr" defTabSz="622300">
            <a:lnSpc>
              <a:spcPct val="90000"/>
            </a:lnSpc>
            <a:spcBef>
              <a:spcPct val="0"/>
            </a:spcBef>
            <a:spcAft>
              <a:spcPct val="15000"/>
            </a:spcAft>
            <a:buNone/>
          </a:pPr>
          <a:r>
            <a:rPr lang="de-DE" sz="1400" kern="1200" dirty="0">
              <a:solidFill>
                <a:schemeClr val="bg1"/>
              </a:solidFill>
              <a:latin typeface="Calibri" panose="020F0502020204030204"/>
              <a:ea typeface="+mn-ea"/>
              <a:cs typeface="+mn-cs"/>
            </a:rPr>
            <a:t>Die Verdachtsmomente beruhen auf konkreten Beweismitteln. </a:t>
          </a:r>
        </a:p>
      </dsp:txBody>
      <dsp:txXfrm rot="10800000">
        <a:off x="1568237" y="1562947"/>
        <a:ext cx="5337592" cy="416689"/>
      </dsp:txXfrm>
    </dsp:sp>
    <dsp:sp modelId="{D038E101-23C9-496A-9C3D-A860BDDF20F4}">
      <dsp:nvSpPr>
        <dsp:cNvPr id="0" name=""/>
        <dsp:cNvSpPr/>
      </dsp:nvSpPr>
      <dsp:spPr>
        <a:xfrm>
          <a:off x="1272078" y="1584230"/>
          <a:ext cx="373582" cy="373582"/>
        </a:xfrm>
        <a:prstGeom prst="ellipse">
          <a:avLst/>
        </a:prstGeom>
        <a:solidFill>
          <a:schemeClr val="bg1"/>
        </a:solidFill>
        <a:ln w="19050" cap="flat" cmpd="sng" algn="ctr">
          <a:noFill/>
          <a:prstDash val="solid"/>
          <a:miter lim="800000"/>
        </a:ln>
        <a:effectLst>
          <a:outerShdw blurRad="149987" dist="250190" dir="8460000" algn="ctr" rotWithShape="0">
            <a:srgbClr val="000000">
              <a:alpha val="28000"/>
            </a:srgbClr>
          </a:outerShdw>
        </a:effectLst>
        <a:scene3d>
          <a:camera prst="orthographicFront">
            <a:rot lat="0" lon="0" rev="0"/>
          </a:camera>
          <a:lightRig rig="contrasting" dir="t">
            <a:rot lat="0" lon="0" rev="1500000"/>
          </a:lightRig>
        </a:scene3d>
        <a:sp3d prstMaterial="metal">
          <a:bevelT w="88900" h="88900"/>
        </a:sp3d>
      </dsp:spPr>
      <dsp:style>
        <a:lnRef idx="3">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7ED3F0-30C4-465C-965D-42F8EFE08875}" type="datetimeFigureOut">
              <a:rPr lang="de-DE" smtClean="0"/>
              <a:t>17.12.2024</a:t>
            </a:fld>
            <a:endParaRPr lang="de-DE"/>
          </a:p>
        </p:txBody>
      </p:sp>
      <p:sp>
        <p:nvSpPr>
          <p:cNvPr id="4" name="Folienbildplatzhalter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0BBC04-2AF0-4C96-BB80-629BA0485FD2}" type="slidenum">
              <a:rPr lang="de-DE" smtClean="0"/>
              <a:t>‹Nr.›</a:t>
            </a:fld>
            <a:endParaRPr lang="de-DE"/>
          </a:p>
        </p:txBody>
      </p:sp>
    </p:spTree>
    <p:extLst>
      <p:ext uri="{BB962C8B-B14F-4D97-AF65-F5344CB8AC3E}">
        <p14:creationId xmlns:p14="http://schemas.microsoft.com/office/powerpoint/2010/main" val="17306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A0BBC04-2AF0-4C96-BB80-629BA0485FD2}" type="slidenum">
              <a:rPr lang="de-DE" smtClean="0"/>
              <a:t>8</a:t>
            </a:fld>
            <a:endParaRPr lang="de-DE"/>
          </a:p>
        </p:txBody>
      </p:sp>
    </p:spTree>
    <p:extLst>
      <p:ext uri="{BB962C8B-B14F-4D97-AF65-F5344CB8AC3E}">
        <p14:creationId xmlns:p14="http://schemas.microsoft.com/office/powerpoint/2010/main" val="1563177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A0BBC04-2AF0-4C96-BB80-629BA0485FD2}" type="slidenum">
              <a:rPr lang="de-DE" smtClean="0"/>
              <a:t>9</a:t>
            </a:fld>
            <a:endParaRPr lang="de-DE"/>
          </a:p>
        </p:txBody>
      </p:sp>
    </p:spTree>
    <p:extLst>
      <p:ext uri="{BB962C8B-B14F-4D97-AF65-F5344CB8AC3E}">
        <p14:creationId xmlns:p14="http://schemas.microsoft.com/office/powerpoint/2010/main" val="939104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97472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1912731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1939473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261055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2253973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405228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4453467"/>
            <a:ext cx="2901255" cy="65503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4453467"/>
            <a:ext cx="2915543" cy="65503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8" name="Footer Placeholder 7"/>
          <p:cNvSpPr>
            <a:spLocks noGrp="1"/>
          </p:cNvSpPr>
          <p:nvPr>
            <p:ph type="ftr" sz="quarter" idx="11"/>
          </p:nvPr>
        </p:nvSpPr>
        <p:spPr/>
        <p:txBody>
          <a:bodyPr/>
          <a:lstStyle/>
          <a:p>
            <a:endParaRPr lang="de-DE" dirty="0"/>
          </a:p>
        </p:txBody>
      </p:sp>
      <p:sp>
        <p:nvSpPr>
          <p:cNvPr id="9" name="Slide Number Placeholder 8"/>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359830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4" name="Footer Placeholder 3"/>
          <p:cNvSpPr>
            <a:spLocks noGrp="1"/>
          </p:cNvSpPr>
          <p:nvPr>
            <p:ph type="ftr" sz="quarter" idx="11"/>
          </p:nvPr>
        </p:nvSpPr>
        <p:spPr/>
        <p:txBody>
          <a:bodyPr/>
          <a:lstStyle/>
          <a:p>
            <a:endParaRPr lang="de-DE" dirty="0"/>
          </a:p>
        </p:txBody>
      </p:sp>
      <p:sp>
        <p:nvSpPr>
          <p:cNvPr id="5" name="Slide Number Placeholder 4"/>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1151605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3" name="Footer Placeholder 2"/>
          <p:cNvSpPr>
            <a:spLocks noGrp="1"/>
          </p:cNvSpPr>
          <p:nvPr>
            <p:ph type="ftr" sz="quarter" idx="11"/>
          </p:nvPr>
        </p:nvSpPr>
        <p:spPr/>
        <p:txBody>
          <a:bodyPr/>
          <a:lstStyle/>
          <a:p>
            <a:endParaRPr lang="de-DE" dirty="0"/>
          </a:p>
        </p:txBody>
      </p:sp>
      <p:sp>
        <p:nvSpPr>
          <p:cNvPr id="4" name="Slide Number Placeholder 3"/>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409557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69576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B859C8D6-7AEC-42D3-8217-0D56FDDD36AD}" type="datetimeFigureOut">
              <a:rPr lang="de-DE" smtClean="0"/>
              <a:t>17.12.2024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8C4DAEF2-3A23-4E3C-8032-6B3E326921FA}" type="slidenum">
              <a:rPr lang="de-DE" smtClean="0"/>
              <a:t>‹Nr.›</a:t>
            </a:fld>
            <a:endParaRPr lang="de-DE" dirty="0"/>
          </a:p>
        </p:txBody>
      </p:sp>
    </p:spTree>
    <p:extLst>
      <p:ext uri="{BB962C8B-B14F-4D97-AF65-F5344CB8AC3E}">
        <p14:creationId xmlns:p14="http://schemas.microsoft.com/office/powerpoint/2010/main" val="1964255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C47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B859C8D6-7AEC-42D3-8217-0D56FDDD36AD}" type="datetimeFigureOut">
              <a:rPr lang="de-DE" smtClean="0"/>
              <a:t>17.12.2024</a:t>
            </a:fld>
            <a:endParaRPr lang="de-DE" dirty="0"/>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dirty="0"/>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8C4DAEF2-3A23-4E3C-8032-6B3E326921FA}" type="slidenum">
              <a:rPr lang="de-DE" smtClean="0"/>
              <a:t>‹Nr.›</a:t>
            </a:fld>
            <a:endParaRPr lang="de-DE" dirty="0"/>
          </a:p>
        </p:txBody>
      </p:sp>
    </p:spTree>
    <p:extLst>
      <p:ext uri="{BB962C8B-B14F-4D97-AF65-F5344CB8AC3E}">
        <p14:creationId xmlns:p14="http://schemas.microsoft.com/office/powerpoint/2010/main" val="3287171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5" Type="http://schemas.openxmlformats.org/officeDocument/2006/relationships/image" Target="../media/image24.jpg"/><Relationship Id="rId2" Type="http://schemas.openxmlformats.org/officeDocument/2006/relationships/image" Target="../media/image1.jpg"/><Relationship Id="rId16" Type="http://schemas.openxmlformats.org/officeDocument/2006/relationships/image" Target="../media/image15.svg"/><Relationship Id="rId20" Type="http://schemas.openxmlformats.org/officeDocument/2006/relationships/image" Target="../media/image19.svg"/><Relationship Id="rId1" Type="http://schemas.openxmlformats.org/officeDocument/2006/relationships/slideLayout" Target="../slideLayouts/slideLayout1.xml"/><Relationship Id="rId6" Type="http://schemas.openxmlformats.org/officeDocument/2006/relationships/image" Target="../media/image5.svg"/><Relationship Id="rId11" Type="http://schemas.openxmlformats.org/officeDocument/2006/relationships/image" Target="../media/image10.png"/><Relationship Id="rId24" Type="http://schemas.openxmlformats.org/officeDocument/2006/relationships/image" Target="../media/image23.sv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10" Type="http://schemas.openxmlformats.org/officeDocument/2006/relationships/image" Target="../media/image9.svg"/><Relationship Id="rId19" Type="http://schemas.openxmlformats.org/officeDocument/2006/relationships/image" Target="../media/image18.pn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 Id="rId22" Type="http://schemas.openxmlformats.org/officeDocument/2006/relationships/image" Target="../media/image21.svg"/></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17.sv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8.png"/><Relationship Id="rId4" Type="http://schemas.openxmlformats.org/officeDocument/2006/relationships/image" Target="../media/image19.sv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8.png"/><Relationship Id="rId4" Type="http://schemas.openxmlformats.org/officeDocument/2006/relationships/image" Target="../media/image21.svg"/></Relationships>
</file>

<file path=ppt/slides/_rels/slide13.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2.png"/><Relationship Id="rId7" Type="http://schemas.openxmlformats.org/officeDocument/2006/relationships/image" Target="../media/image28.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23.svg"/></Relationships>
</file>

<file path=ppt/slides/_rels/slide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6.sv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7.png"/><Relationship Id="rId7" Type="http://schemas.openxmlformats.org/officeDocument/2006/relationships/diagramColors" Target="../diagrams/colors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image" Target="../media/image24.jpg"/><Relationship Id="rId5" Type="http://schemas.openxmlformats.org/officeDocument/2006/relationships/diagramLayout" Target="../diagrams/layout1.xml"/><Relationship Id="rId10" Type="http://schemas.openxmlformats.org/officeDocument/2006/relationships/image" Target="../media/image3.svg"/><Relationship Id="rId4" Type="http://schemas.openxmlformats.org/officeDocument/2006/relationships/diagramData" Target="../diagrams/data1.xm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8.png"/><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7.svg"/><Relationship Id="rId5" Type="http://schemas.openxmlformats.org/officeDocument/2006/relationships/image" Target="../media/image6.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8.png"/><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11.svg"/></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g"/><Relationship Id="rId7" Type="http://schemas.openxmlformats.org/officeDocument/2006/relationships/diagramColors" Target="../diagrams/colors2.xml"/><Relationship Id="rId12"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2.xml"/><Relationship Id="rId11" Type="http://schemas.openxmlformats.org/officeDocument/2006/relationships/image" Target="../media/image28.png"/><Relationship Id="rId5" Type="http://schemas.openxmlformats.org/officeDocument/2006/relationships/diagramLayout" Target="../diagrams/layout2.xml"/><Relationship Id="rId10" Type="http://schemas.openxmlformats.org/officeDocument/2006/relationships/image" Target="../media/image13.svg"/><Relationship Id="rId4" Type="http://schemas.openxmlformats.org/officeDocument/2006/relationships/diagramData" Target="../diagrams/data2.xml"/><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7" Type="http://schemas.microsoft.com/office/2007/relationships/hdphoto" Target="../media/hdphoto1.wdp"/><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8.png"/><Relationship Id="rId5" Type="http://schemas.openxmlformats.org/officeDocument/2006/relationships/image" Target="../media/image15.sv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a:extLst>
              <a:ext uri="{FF2B5EF4-FFF2-40B4-BE49-F238E27FC236}">
                <a16:creationId xmlns:a16="http://schemas.microsoft.com/office/drawing/2014/main" id="{FF467546-8A9C-48A7-BE56-17C21BDEB13C}"/>
              </a:ext>
            </a:extLst>
          </p:cNvPr>
          <p:cNvSpPr txBox="1"/>
          <p:nvPr/>
        </p:nvSpPr>
        <p:spPr>
          <a:xfrm>
            <a:off x="31184" y="1961730"/>
            <a:ext cx="6840000" cy="720000"/>
          </a:xfrm>
          <a:prstGeom prst="rect">
            <a:avLst/>
          </a:prstGeom>
          <a:solidFill>
            <a:schemeClr val="tx1"/>
          </a:solidFill>
          <a:ln w="12700">
            <a:solidFill>
              <a:schemeClr val="bg1"/>
            </a:solidFill>
          </a:ln>
        </p:spPr>
        <p:txBody>
          <a:bodyPr wrap="square" rtlCol="0" anchor="ctr">
            <a:spAutoFit/>
          </a:bodyPr>
          <a:lstStyle/>
          <a:p>
            <a:pPr marL="1081088" algn="ctr"/>
            <a:r>
              <a:rPr lang="de-DE" sz="2400" dirty="0">
                <a:solidFill>
                  <a:schemeClr val="bg1"/>
                </a:solidFill>
                <a:ea typeface="Calibri" panose="020F0502020204030204" pitchFamily="34" charset="0"/>
                <a:cs typeface="Times New Roman" panose="02020603050405020304" pitchFamily="18" charset="0"/>
              </a:rPr>
              <a:t>Konfrontation mit einem Verdachtsfall</a:t>
            </a:r>
            <a:endParaRPr lang="de-DE" sz="2400" dirty="0">
              <a:solidFill>
                <a:srgbClr val="E6E6E6"/>
              </a:solidFill>
            </a:endParaRPr>
          </a:p>
        </p:txBody>
      </p:sp>
      <p:sp>
        <p:nvSpPr>
          <p:cNvPr id="35" name="Rechteck 34">
            <a:extLst>
              <a:ext uri="{FF2B5EF4-FFF2-40B4-BE49-F238E27FC236}">
                <a16:creationId xmlns:a16="http://schemas.microsoft.com/office/drawing/2014/main" id="{750AF712-4F4F-4E71-A76A-8CBB7C34ABFC}"/>
              </a:ext>
            </a:extLst>
          </p:cNvPr>
          <p:cNvSpPr/>
          <p:nvPr/>
        </p:nvSpPr>
        <p:spPr>
          <a:xfrm>
            <a:off x="21013" y="5573971"/>
            <a:ext cx="6840000" cy="720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81075" lvl="2" algn="ctr"/>
            <a:r>
              <a:rPr lang="de-DE" sz="2400" dirty="0"/>
              <a:t>Ansprechstelle</a:t>
            </a:r>
          </a:p>
        </p:txBody>
      </p:sp>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18" name="Rechteck 17">
            <a:extLst>
              <a:ext uri="{FF2B5EF4-FFF2-40B4-BE49-F238E27FC236}">
                <a16:creationId xmlns:a16="http://schemas.microsoft.com/office/drawing/2014/main" id="{7680992A-6412-4B74-9855-D2D9F3D8B425}"/>
              </a:ext>
            </a:extLst>
          </p:cNvPr>
          <p:cNvSpPr/>
          <p:nvPr/>
        </p:nvSpPr>
        <p:spPr>
          <a:xfrm>
            <a:off x="-38876" y="1950405"/>
            <a:ext cx="1080000" cy="720000"/>
          </a:xfrm>
          <a:prstGeom prst="rect">
            <a:avLst/>
          </a:prstGeom>
          <a:solidFill>
            <a:srgbClr val="FFE6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6" name="Grafik 15" descr="Zahnräder mit einfarbiger Füllung">
            <a:extLst>
              <a:ext uri="{FF2B5EF4-FFF2-40B4-BE49-F238E27FC236}">
                <a16:creationId xmlns:a16="http://schemas.microsoft.com/office/drawing/2014/main" id="{1FE767D1-ED75-41A3-A2A9-3AC959B9C3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9429" y="1971008"/>
            <a:ext cx="720000" cy="720000"/>
          </a:xfrm>
          <a:prstGeom prst="rect">
            <a:avLst/>
          </a:prstGeom>
        </p:spPr>
      </p:pic>
      <p:sp>
        <p:nvSpPr>
          <p:cNvPr id="20" name="Rechteck 19">
            <a:extLst>
              <a:ext uri="{FF2B5EF4-FFF2-40B4-BE49-F238E27FC236}">
                <a16:creationId xmlns:a16="http://schemas.microsoft.com/office/drawing/2014/main" id="{0FE59C4C-4C08-4CC3-A6C2-70E99917FDAC}"/>
              </a:ext>
            </a:extLst>
          </p:cNvPr>
          <p:cNvSpPr/>
          <p:nvPr/>
        </p:nvSpPr>
        <p:spPr>
          <a:xfrm>
            <a:off x="36974" y="2854918"/>
            <a:ext cx="6840000" cy="718442"/>
          </a:xfrm>
          <a:prstGeom prst="rect">
            <a:avLst/>
          </a:prstGeom>
          <a:solidFill>
            <a:schemeClr val="tx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1088" algn="ctr">
              <a:lnSpc>
                <a:spcPct val="115000"/>
              </a:lnSpc>
            </a:pPr>
            <a:r>
              <a:rPr lang="de-DE"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Kenntnisnahme eines Verdachtsfalls</a:t>
            </a:r>
          </a:p>
        </p:txBody>
      </p:sp>
      <p:sp>
        <p:nvSpPr>
          <p:cNvPr id="24" name="Rechteck 23">
            <a:extLst>
              <a:ext uri="{FF2B5EF4-FFF2-40B4-BE49-F238E27FC236}">
                <a16:creationId xmlns:a16="http://schemas.microsoft.com/office/drawing/2014/main" id="{C546C4A1-05B9-43F2-A5FE-B95EE064E583}"/>
              </a:ext>
            </a:extLst>
          </p:cNvPr>
          <p:cNvSpPr/>
          <p:nvPr/>
        </p:nvSpPr>
        <p:spPr>
          <a:xfrm>
            <a:off x="-52296" y="2854216"/>
            <a:ext cx="1080000" cy="720000"/>
          </a:xfrm>
          <a:prstGeom prst="rect">
            <a:avLst/>
          </a:prstGeom>
          <a:solidFill>
            <a:srgbClr val="FFBC1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22" name="Grafik 21" descr="Chat mit einfarbiger Füllung">
            <a:extLst>
              <a:ext uri="{FF2B5EF4-FFF2-40B4-BE49-F238E27FC236}">
                <a16:creationId xmlns:a16="http://schemas.microsoft.com/office/drawing/2014/main" id="{2CF40800-9426-4BAD-8B21-D8522DA4D57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6132" y="2860902"/>
            <a:ext cx="720000" cy="720000"/>
          </a:xfrm>
          <a:prstGeom prst="rect">
            <a:avLst/>
          </a:prstGeom>
        </p:spPr>
      </p:pic>
      <p:sp>
        <p:nvSpPr>
          <p:cNvPr id="26" name="Rechteck 25">
            <a:extLst>
              <a:ext uri="{FF2B5EF4-FFF2-40B4-BE49-F238E27FC236}">
                <a16:creationId xmlns:a16="http://schemas.microsoft.com/office/drawing/2014/main" id="{CABBD368-B0B8-42EA-9111-CBA5F302CE13}"/>
              </a:ext>
            </a:extLst>
          </p:cNvPr>
          <p:cNvSpPr/>
          <p:nvPr/>
        </p:nvSpPr>
        <p:spPr>
          <a:xfrm>
            <a:off x="30284" y="3746487"/>
            <a:ext cx="6840000" cy="720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1088" lvl="0" algn="ctr">
              <a:lnSpc>
                <a:spcPct val="115000"/>
              </a:lnSpc>
              <a:buClr>
                <a:srgbClr val="17A6B1"/>
              </a:buClr>
            </a:pPr>
            <a:r>
              <a:rPr lang="de-DE"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Dokumentation eines Verdachtsfalls</a:t>
            </a:r>
          </a:p>
        </p:txBody>
      </p:sp>
      <p:sp>
        <p:nvSpPr>
          <p:cNvPr id="28" name="Rechteck 27">
            <a:extLst>
              <a:ext uri="{FF2B5EF4-FFF2-40B4-BE49-F238E27FC236}">
                <a16:creationId xmlns:a16="http://schemas.microsoft.com/office/drawing/2014/main" id="{58E4B53E-4995-46FE-8A52-F633BE4A3AC4}"/>
              </a:ext>
            </a:extLst>
          </p:cNvPr>
          <p:cNvSpPr/>
          <p:nvPr/>
        </p:nvSpPr>
        <p:spPr>
          <a:xfrm>
            <a:off x="-18121" y="3755368"/>
            <a:ext cx="1080000" cy="720000"/>
          </a:xfrm>
          <a:prstGeom prst="rect">
            <a:avLst/>
          </a:prstGeom>
          <a:solidFill>
            <a:srgbClr val="FF452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31" name="Grafik 30" descr="Dokument mit einfarbiger Füllung">
            <a:extLst>
              <a:ext uri="{FF2B5EF4-FFF2-40B4-BE49-F238E27FC236}">
                <a16:creationId xmlns:a16="http://schemas.microsoft.com/office/drawing/2014/main" id="{B8EB3019-B740-4EDA-AE0B-7170823FCA5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4865" y="3772371"/>
            <a:ext cx="720000" cy="720000"/>
          </a:xfrm>
          <a:prstGeom prst="rect">
            <a:avLst/>
          </a:prstGeom>
        </p:spPr>
      </p:pic>
      <p:sp>
        <p:nvSpPr>
          <p:cNvPr id="32" name="Rechteck 31">
            <a:extLst>
              <a:ext uri="{FF2B5EF4-FFF2-40B4-BE49-F238E27FC236}">
                <a16:creationId xmlns:a16="http://schemas.microsoft.com/office/drawing/2014/main" id="{2324FBBD-016E-49CC-AD78-C78294ED8521}"/>
              </a:ext>
            </a:extLst>
          </p:cNvPr>
          <p:cNvSpPr/>
          <p:nvPr/>
        </p:nvSpPr>
        <p:spPr>
          <a:xfrm>
            <a:off x="21788" y="4662012"/>
            <a:ext cx="6840000" cy="720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1088" lvl="0" algn="ctr">
              <a:lnSpc>
                <a:spcPct val="115000"/>
              </a:lnSpc>
              <a:buClr>
                <a:srgbClr val="17A6B1"/>
              </a:buClr>
            </a:pPr>
            <a:r>
              <a:rPr lang="de-DE" sz="2400" dirty="0">
                <a:solidFill>
                  <a:schemeClr val="bg1"/>
                </a:solidFill>
                <a:latin typeface="Calibri" panose="020F0502020204030204" pitchFamily="34" charset="0"/>
                <a:ea typeface="Calibri" panose="020F0502020204030204" pitchFamily="34" charset="0"/>
                <a:cs typeface="Calibri" panose="020F0502020204030204" pitchFamily="34" charset="0"/>
              </a:rPr>
              <a:t>Meldung eines Verdachtsfalls </a:t>
            </a:r>
            <a:endParaRPr lang="de-DE"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33" name="Rechteck 32">
            <a:extLst>
              <a:ext uri="{FF2B5EF4-FFF2-40B4-BE49-F238E27FC236}">
                <a16:creationId xmlns:a16="http://schemas.microsoft.com/office/drawing/2014/main" id="{28C997AF-1F99-4ECE-B63D-706AC5817AE7}"/>
              </a:ext>
            </a:extLst>
          </p:cNvPr>
          <p:cNvSpPr/>
          <p:nvPr/>
        </p:nvSpPr>
        <p:spPr>
          <a:xfrm>
            <a:off x="-43357" y="4660052"/>
            <a:ext cx="1080000" cy="720000"/>
          </a:xfrm>
          <a:prstGeom prst="rect">
            <a:avLst/>
          </a:prstGeom>
          <a:solidFill>
            <a:srgbClr val="B7050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34" name="Grafik 33" descr="Warnung mit einfarbiger Füllung">
            <a:extLst>
              <a:ext uri="{FF2B5EF4-FFF2-40B4-BE49-F238E27FC236}">
                <a16:creationId xmlns:a16="http://schemas.microsoft.com/office/drawing/2014/main" id="{DBC59BF8-9EF1-4303-8523-D6B152FB021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8108" y="4666416"/>
            <a:ext cx="720000" cy="720000"/>
          </a:xfrm>
          <a:prstGeom prst="rect">
            <a:avLst/>
          </a:prstGeom>
        </p:spPr>
      </p:pic>
      <p:sp>
        <p:nvSpPr>
          <p:cNvPr id="36" name="Rechteck 35">
            <a:extLst>
              <a:ext uri="{FF2B5EF4-FFF2-40B4-BE49-F238E27FC236}">
                <a16:creationId xmlns:a16="http://schemas.microsoft.com/office/drawing/2014/main" id="{C2082138-468C-4CA9-AA8F-28BA48F46724}"/>
              </a:ext>
            </a:extLst>
          </p:cNvPr>
          <p:cNvSpPr/>
          <p:nvPr/>
        </p:nvSpPr>
        <p:spPr>
          <a:xfrm>
            <a:off x="-52296" y="5574403"/>
            <a:ext cx="1080000" cy="720000"/>
          </a:xfrm>
          <a:prstGeom prst="rect">
            <a:avLst/>
          </a:prstGeom>
          <a:solidFill>
            <a:srgbClr val="FA157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37" name="Grafik 36" descr="Fragen mit einfarbiger Füllung">
            <a:extLst>
              <a:ext uri="{FF2B5EF4-FFF2-40B4-BE49-F238E27FC236}">
                <a16:creationId xmlns:a16="http://schemas.microsoft.com/office/drawing/2014/main" id="{B229B37C-EBD9-42C2-BDAD-252256A7D63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26166" y="5582853"/>
            <a:ext cx="720000" cy="720000"/>
          </a:xfrm>
          <a:prstGeom prst="rect">
            <a:avLst/>
          </a:prstGeom>
        </p:spPr>
      </p:pic>
      <p:sp>
        <p:nvSpPr>
          <p:cNvPr id="38" name="Rechteck 37">
            <a:extLst>
              <a:ext uri="{FF2B5EF4-FFF2-40B4-BE49-F238E27FC236}">
                <a16:creationId xmlns:a16="http://schemas.microsoft.com/office/drawing/2014/main" id="{76A6319B-B7DC-4866-96E1-163AA7FB9B1B}"/>
              </a:ext>
            </a:extLst>
          </p:cNvPr>
          <p:cNvSpPr/>
          <p:nvPr/>
        </p:nvSpPr>
        <p:spPr>
          <a:xfrm>
            <a:off x="30284" y="7421771"/>
            <a:ext cx="6840000" cy="720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1088" lvl="1" algn="ctr"/>
            <a:r>
              <a:rPr lang="de-DE" sz="2400" dirty="0"/>
              <a:t>Verdachts- und Gefährdungseinschätzung</a:t>
            </a:r>
          </a:p>
        </p:txBody>
      </p:sp>
      <p:sp>
        <p:nvSpPr>
          <p:cNvPr id="40" name="Rechteck 39">
            <a:extLst>
              <a:ext uri="{FF2B5EF4-FFF2-40B4-BE49-F238E27FC236}">
                <a16:creationId xmlns:a16="http://schemas.microsoft.com/office/drawing/2014/main" id="{E89217CF-051E-4F9B-9549-E9B93DEB378F}"/>
              </a:ext>
            </a:extLst>
          </p:cNvPr>
          <p:cNvSpPr/>
          <p:nvPr/>
        </p:nvSpPr>
        <p:spPr>
          <a:xfrm>
            <a:off x="-27199" y="7410891"/>
            <a:ext cx="1080000" cy="720000"/>
          </a:xfrm>
          <a:prstGeom prst="rect">
            <a:avLst/>
          </a:prstGeom>
          <a:solidFill>
            <a:srgbClr val="182F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39" name="Grafik 38" descr="Recherche mit einfarbiger Füllung">
            <a:extLst>
              <a:ext uri="{FF2B5EF4-FFF2-40B4-BE49-F238E27FC236}">
                <a16:creationId xmlns:a16="http://schemas.microsoft.com/office/drawing/2014/main" id="{D07E11D7-296B-4043-922F-2F44B8AEB93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52268" y="7433026"/>
            <a:ext cx="720000" cy="720000"/>
          </a:xfrm>
          <a:prstGeom prst="rect">
            <a:avLst/>
          </a:prstGeom>
        </p:spPr>
      </p:pic>
      <p:sp>
        <p:nvSpPr>
          <p:cNvPr id="41" name="Rechteck 40">
            <a:extLst>
              <a:ext uri="{FF2B5EF4-FFF2-40B4-BE49-F238E27FC236}">
                <a16:creationId xmlns:a16="http://schemas.microsoft.com/office/drawing/2014/main" id="{0A273B25-8008-4A35-A358-708447C8FBB6}"/>
              </a:ext>
            </a:extLst>
          </p:cNvPr>
          <p:cNvSpPr/>
          <p:nvPr/>
        </p:nvSpPr>
        <p:spPr>
          <a:xfrm>
            <a:off x="41299" y="6504431"/>
            <a:ext cx="6840000" cy="720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76325" algn="ctr"/>
            <a:r>
              <a:rPr lang="de-DE" sz="2400" dirty="0"/>
              <a:t>Interventionsteam</a:t>
            </a:r>
          </a:p>
        </p:txBody>
      </p:sp>
      <p:sp>
        <p:nvSpPr>
          <p:cNvPr id="43" name="Rechteck 42">
            <a:extLst>
              <a:ext uri="{FF2B5EF4-FFF2-40B4-BE49-F238E27FC236}">
                <a16:creationId xmlns:a16="http://schemas.microsoft.com/office/drawing/2014/main" id="{67972038-DDC2-49B6-A559-19F314F7D7C0}"/>
              </a:ext>
            </a:extLst>
          </p:cNvPr>
          <p:cNvSpPr/>
          <p:nvPr/>
        </p:nvSpPr>
        <p:spPr>
          <a:xfrm>
            <a:off x="-9808" y="6499380"/>
            <a:ext cx="1080000" cy="720000"/>
          </a:xfrm>
          <a:prstGeom prst="rect">
            <a:avLst/>
          </a:prstGeom>
          <a:solidFill>
            <a:srgbClr val="BD38A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2" name="Grafik 41" descr="Puzzleteile mit einfarbiger Füllung">
            <a:extLst>
              <a:ext uri="{FF2B5EF4-FFF2-40B4-BE49-F238E27FC236}">
                <a16:creationId xmlns:a16="http://schemas.microsoft.com/office/drawing/2014/main" id="{241AF8CF-3885-4417-97F0-13681EB8A0CF}"/>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81767" y="6487805"/>
            <a:ext cx="720000" cy="720000"/>
          </a:xfrm>
          <a:prstGeom prst="rect">
            <a:avLst/>
          </a:prstGeom>
        </p:spPr>
      </p:pic>
      <p:sp>
        <p:nvSpPr>
          <p:cNvPr id="44" name="Textfeld 43">
            <a:extLst>
              <a:ext uri="{FF2B5EF4-FFF2-40B4-BE49-F238E27FC236}">
                <a16:creationId xmlns:a16="http://schemas.microsoft.com/office/drawing/2014/main" id="{5B468DE6-0EE9-4E03-A1D7-11C6ABCFAA9A}"/>
              </a:ext>
            </a:extLst>
          </p:cNvPr>
          <p:cNvSpPr txBox="1"/>
          <p:nvPr/>
        </p:nvSpPr>
        <p:spPr>
          <a:xfrm>
            <a:off x="30284" y="8356427"/>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45" name="Rechteck 44">
            <a:extLst>
              <a:ext uri="{FF2B5EF4-FFF2-40B4-BE49-F238E27FC236}">
                <a16:creationId xmlns:a16="http://schemas.microsoft.com/office/drawing/2014/main" id="{6F7940AF-FCCF-480F-8445-4D325732BF7D}"/>
              </a:ext>
            </a:extLst>
          </p:cNvPr>
          <p:cNvSpPr/>
          <p:nvPr/>
        </p:nvSpPr>
        <p:spPr>
          <a:xfrm>
            <a:off x="21329" y="8330011"/>
            <a:ext cx="6840000" cy="720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2675" algn="ctr">
              <a:lnSpc>
                <a:spcPct val="115000"/>
              </a:lnSpc>
            </a:pPr>
            <a:r>
              <a:rPr lang="de-DE"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Einschaltung der Strafverfolgungs- </a:t>
            </a:r>
          </a:p>
          <a:p>
            <a:pPr marL="1082675" algn="ctr">
              <a:lnSpc>
                <a:spcPct val="115000"/>
              </a:lnSpc>
              <a:spcAft>
                <a:spcPts val="800"/>
              </a:spcAft>
            </a:pPr>
            <a:r>
              <a:rPr lang="de-DE"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und staatlichen Aufsichtsbehörden</a:t>
            </a:r>
            <a:endParaRPr lang="de-DE"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6" name="Rechteck 45">
            <a:extLst>
              <a:ext uri="{FF2B5EF4-FFF2-40B4-BE49-F238E27FC236}">
                <a16:creationId xmlns:a16="http://schemas.microsoft.com/office/drawing/2014/main" id="{D8E7D833-2A6D-4D84-B843-FCB2EA5FEEC7}"/>
              </a:ext>
            </a:extLst>
          </p:cNvPr>
          <p:cNvSpPr/>
          <p:nvPr/>
        </p:nvSpPr>
        <p:spPr>
          <a:xfrm>
            <a:off x="-16081" y="8329604"/>
            <a:ext cx="1080000" cy="720000"/>
          </a:xfrm>
          <a:prstGeom prst="rect">
            <a:avLst/>
          </a:prstGeom>
          <a:solidFill>
            <a:srgbClr val="0B80F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7" name="Grafik 46" descr="Waage der Justitia mit einfarbiger Füllung">
            <a:extLst>
              <a:ext uri="{FF2B5EF4-FFF2-40B4-BE49-F238E27FC236}">
                <a16:creationId xmlns:a16="http://schemas.microsoft.com/office/drawing/2014/main" id="{FAB266BC-4922-4C5F-B2DD-3FE230D07697}"/>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82459" y="8334684"/>
            <a:ext cx="720000" cy="720000"/>
          </a:xfrm>
          <a:prstGeom prst="rect">
            <a:avLst/>
          </a:prstGeom>
        </p:spPr>
      </p:pic>
      <p:sp>
        <p:nvSpPr>
          <p:cNvPr id="48" name="Textfeld 47">
            <a:extLst>
              <a:ext uri="{FF2B5EF4-FFF2-40B4-BE49-F238E27FC236}">
                <a16:creationId xmlns:a16="http://schemas.microsoft.com/office/drawing/2014/main" id="{8D8FA8AD-6DCE-4F2E-9EDE-1B0C3A37CA87}"/>
              </a:ext>
            </a:extLst>
          </p:cNvPr>
          <p:cNvSpPr txBox="1"/>
          <p:nvPr/>
        </p:nvSpPr>
        <p:spPr>
          <a:xfrm>
            <a:off x="-77014" y="9226475"/>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49" name="Rechteck 48">
            <a:extLst>
              <a:ext uri="{FF2B5EF4-FFF2-40B4-BE49-F238E27FC236}">
                <a16:creationId xmlns:a16="http://schemas.microsoft.com/office/drawing/2014/main" id="{99BE6B65-BD67-4040-B30B-AEC451C6B725}"/>
              </a:ext>
            </a:extLst>
          </p:cNvPr>
          <p:cNvSpPr/>
          <p:nvPr/>
        </p:nvSpPr>
        <p:spPr>
          <a:xfrm>
            <a:off x="14564" y="9276987"/>
            <a:ext cx="6840000" cy="720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2675" algn="ctr"/>
            <a:r>
              <a:rPr lang="de-DE" sz="2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Erwägung a</a:t>
            </a:r>
            <a:r>
              <a:rPr lang="de-DE" sz="2400" dirty="0">
                <a:solidFill>
                  <a:srgbClr val="E6E6E6"/>
                </a:solidFill>
                <a:effectLst/>
                <a:latin typeface="Calibri" panose="020F0502020204030204" pitchFamily="34" charset="0"/>
                <a:ea typeface="Calibri" panose="020F0502020204030204" pitchFamily="34" charset="0"/>
                <a:cs typeface="Times New Roman" panose="02020603050405020304" pitchFamily="18" charset="0"/>
              </a:rPr>
              <a:t>rbeits- oder </a:t>
            </a:r>
          </a:p>
          <a:p>
            <a:pPr marL="1082675" algn="ctr"/>
            <a:r>
              <a:rPr lang="de-DE" sz="2400" dirty="0">
                <a:solidFill>
                  <a:srgbClr val="E6E6E6"/>
                </a:solidFill>
                <a:effectLst/>
                <a:latin typeface="Calibri" panose="020F0502020204030204" pitchFamily="34" charset="0"/>
                <a:ea typeface="Calibri" panose="020F0502020204030204" pitchFamily="34" charset="0"/>
                <a:cs typeface="Times New Roman" panose="02020603050405020304" pitchFamily="18" charset="0"/>
              </a:rPr>
              <a:t>dienstrechtlicher Maßnahmen </a:t>
            </a:r>
          </a:p>
        </p:txBody>
      </p:sp>
      <p:sp>
        <p:nvSpPr>
          <p:cNvPr id="50" name="Rechteck 49">
            <a:extLst>
              <a:ext uri="{FF2B5EF4-FFF2-40B4-BE49-F238E27FC236}">
                <a16:creationId xmlns:a16="http://schemas.microsoft.com/office/drawing/2014/main" id="{DFD4F7D5-B566-4A18-AC07-81AD1CA9A9FD}"/>
              </a:ext>
            </a:extLst>
          </p:cNvPr>
          <p:cNvSpPr/>
          <p:nvPr/>
        </p:nvSpPr>
        <p:spPr>
          <a:xfrm>
            <a:off x="-23168" y="9284443"/>
            <a:ext cx="1080000" cy="720000"/>
          </a:xfrm>
          <a:prstGeom prst="rect">
            <a:avLst/>
          </a:prstGeom>
          <a:solidFill>
            <a:srgbClr val="76D34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51" name="Grafik 50" descr="Verbotsschild mit einfarbiger Füllung">
            <a:extLst>
              <a:ext uri="{FF2B5EF4-FFF2-40B4-BE49-F238E27FC236}">
                <a16:creationId xmlns:a16="http://schemas.microsoft.com/office/drawing/2014/main" id="{63675654-8A4D-4938-8500-3F65022C2280}"/>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59489" y="9288363"/>
            <a:ext cx="720000" cy="720000"/>
          </a:xfrm>
          <a:prstGeom prst="rect">
            <a:avLst/>
          </a:prstGeom>
        </p:spPr>
      </p:pic>
      <p:sp>
        <p:nvSpPr>
          <p:cNvPr id="52" name="Textfeld 51">
            <a:extLst>
              <a:ext uri="{FF2B5EF4-FFF2-40B4-BE49-F238E27FC236}">
                <a16:creationId xmlns:a16="http://schemas.microsoft.com/office/drawing/2014/main" id="{933AC09E-D467-4D51-8B38-87144C1AB13B}"/>
              </a:ext>
            </a:extLst>
          </p:cNvPr>
          <p:cNvSpPr txBox="1"/>
          <p:nvPr/>
        </p:nvSpPr>
        <p:spPr>
          <a:xfrm>
            <a:off x="-3196" y="10132303"/>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53" name="Rechteck 52">
            <a:extLst>
              <a:ext uri="{FF2B5EF4-FFF2-40B4-BE49-F238E27FC236}">
                <a16:creationId xmlns:a16="http://schemas.microsoft.com/office/drawing/2014/main" id="{EB3A65A7-BC08-412A-A7E9-FD22671F8898}"/>
              </a:ext>
            </a:extLst>
          </p:cNvPr>
          <p:cNvSpPr/>
          <p:nvPr/>
        </p:nvSpPr>
        <p:spPr>
          <a:xfrm>
            <a:off x="30284" y="10241862"/>
            <a:ext cx="6840000" cy="720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2675" algn="ctr"/>
            <a:r>
              <a:rPr lang="de-DE" sz="2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Interne und externe Kommunikation</a:t>
            </a:r>
          </a:p>
        </p:txBody>
      </p:sp>
      <p:sp>
        <p:nvSpPr>
          <p:cNvPr id="54" name="Rechteck 53">
            <a:extLst>
              <a:ext uri="{FF2B5EF4-FFF2-40B4-BE49-F238E27FC236}">
                <a16:creationId xmlns:a16="http://schemas.microsoft.com/office/drawing/2014/main" id="{2451C73F-43F1-4E38-AC2C-7D8B91BAE13D}"/>
              </a:ext>
            </a:extLst>
          </p:cNvPr>
          <p:cNvSpPr/>
          <p:nvPr/>
        </p:nvSpPr>
        <p:spPr>
          <a:xfrm>
            <a:off x="-23711" y="10253040"/>
            <a:ext cx="1080000" cy="720000"/>
          </a:xfrm>
          <a:prstGeom prst="rect">
            <a:avLst/>
          </a:prstGeom>
          <a:solidFill>
            <a:srgbClr val="FFE6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55" name="Grafik 54" descr="Übertragen mit einfarbiger Füllung">
            <a:extLst>
              <a:ext uri="{FF2B5EF4-FFF2-40B4-BE49-F238E27FC236}">
                <a16:creationId xmlns:a16="http://schemas.microsoft.com/office/drawing/2014/main" id="{477A1574-37F0-4436-87D0-F5BC2C42F314}"/>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53889" y="10257102"/>
            <a:ext cx="720000" cy="720000"/>
          </a:xfrm>
          <a:prstGeom prst="rect">
            <a:avLst/>
          </a:prstGeom>
        </p:spPr>
      </p:pic>
      <p:sp>
        <p:nvSpPr>
          <p:cNvPr id="56" name="Textfeld 55">
            <a:extLst>
              <a:ext uri="{FF2B5EF4-FFF2-40B4-BE49-F238E27FC236}">
                <a16:creationId xmlns:a16="http://schemas.microsoft.com/office/drawing/2014/main" id="{5327FDDB-AA80-43D2-8438-6DE46069DEBD}"/>
              </a:ext>
            </a:extLst>
          </p:cNvPr>
          <p:cNvSpPr txBox="1"/>
          <p:nvPr/>
        </p:nvSpPr>
        <p:spPr>
          <a:xfrm>
            <a:off x="-12201" y="11304068"/>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61" name="Rechteck 60">
            <a:extLst>
              <a:ext uri="{FF2B5EF4-FFF2-40B4-BE49-F238E27FC236}">
                <a16:creationId xmlns:a16="http://schemas.microsoft.com/office/drawing/2014/main" id="{58E6E692-6BF5-471C-92F5-F3F5445D4682}"/>
              </a:ext>
            </a:extLst>
          </p:cNvPr>
          <p:cNvSpPr/>
          <p:nvPr/>
        </p:nvSpPr>
        <p:spPr>
          <a:xfrm>
            <a:off x="36974" y="11161576"/>
            <a:ext cx="6840000" cy="720000"/>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76325" algn="ctr"/>
            <a:r>
              <a:rPr lang="de-DE" sz="2400" dirty="0">
                <a:solidFill>
                  <a:srgbClr val="E6E6E6"/>
                </a:solidFill>
                <a:effectLst/>
                <a:latin typeface="Calibri" panose="020F0502020204030204" pitchFamily="34" charset="0"/>
                <a:ea typeface="Calibri" panose="020F0502020204030204" pitchFamily="34" charset="0"/>
                <a:cs typeface="Times New Roman" panose="02020603050405020304" pitchFamily="18" charset="0"/>
              </a:rPr>
              <a:t>Individuelle und institutionelle Aufarbeitung</a:t>
            </a:r>
            <a:endParaRPr lang="de-DE" sz="2400" dirty="0">
              <a:solidFill>
                <a:srgbClr val="E6E6E6"/>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2" name="Rechteck 61">
            <a:extLst>
              <a:ext uri="{FF2B5EF4-FFF2-40B4-BE49-F238E27FC236}">
                <a16:creationId xmlns:a16="http://schemas.microsoft.com/office/drawing/2014/main" id="{E2314A76-3D1C-4C09-9A7D-41683B0A121C}"/>
              </a:ext>
            </a:extLst>
          </p:cNvPr>
          <p:cNvSpPr/>
          <p:nvPr/>
        </p:nvSpPr>
        <p:spPr>
          <a:xfrm>
            <a:off x="-23796" y="11160190"/>
            <a:ext cx="1080000" cy="720000"/>
          </a:xfrm>
          <a:prstGeom prst="rect">
            <a:avLst/>
          </a:prstGeom>
          <a:solidFill>
            <a:srgbClr val="FF452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63" name="Grafik 62" descr="Venn-Diagramm mit einfarbiger Füllung">
            <a:extLst>
              <a:ext uri="{FF2B5EF4-FFF2-40B4-BE49-F238E27FC236}">
                <a16:creationId xmlns:a16="http://schemas.microsoft.com/office/drawing/2014/main" id="{CBC23D4E-4B4C-463A-90B4-A6E7D74DA573}"/>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42689" y="11180938"/>
            <a:ext cx="720000" cy="720000"/>
          </a:xfrm>
          <a:prstGeom prst="rect">
            <a:avLst/>
          </a:prstGeom>
        </p:spPr>
      </p:pic>
      <p:sp>
        <p:nvSpPr>
          <p:cNvPr id="65" name="Textfeld 64">
            <a:extLst>
              <a:ext uri="{FF2B5EF4-FFF2-40B4-BE49-F238E27FC236}">
                <a16:creationId xmlns:a16="http://schemas.microsoft.com/office/drawing/2014/main" id="{3E7B971F-BE20-47EF-A8EC-81DFB851AF93}"/>
              </a:ext>
            </a:extLst>
          </p:cNvPr>
          <p:cNvSpPr txBox="1"/>
          <p:nvPr/>
        </p:nvSpPr>
        <p:spPr>
          <a:xfrm>
            <a:off x="14804" y="1054908"/>
            <a:ext cx="6840000" cy="720000"/>
          </a:xfrm>
          <a:prstGeom prst="rect">
            <a:avLst/>
          </a:prstGeom>
          <a:solidFill>
            <a:schemeClr val="tx1"/>
          </a:solidFill>
          <a:ln w="12700">
            <a:solidFill>
              <a:schemeClr val="bg1"/>
            </a:solidFill>
          </a:ln>
        </p:spPr>
        <p:txBody>
          <a:bodyPr wrap="square" rtlCol="0" anchor="ctr">
            <a:spAutoFit/>
          </a:bodyPr>
          <a:lstStyle/>
          <a:p>
            <a:pPr marL="1081088" algn="ctr"/>
            <a:r>
              <a:rPr lang="de-DE" sz="2800" dirty="0">
                <a:solidFill>
                  <a:schemeClr val="bg1"/>
                </a:solidFill>
                <a:ea typeface="Calibri" panose="020F0502020204030204" pitchFamily="34" charset="0"/>
                <a:cs typeface="Times New Roman" panose="02020603050405020304" pitchFamily="18" charset="0"/>
              </a:rPr>
              <a:t>Interventionsleitfaden</a:t>
            </a:r>
            <a:endParaRPr lang="de-DE" sz="2800" dirty="0">
              <a:solidFill>
                <a:schemeClr val="bg1"/>
              </a:solidFill>
            </a:endParaRPr>
          </a:p>
        </p:txBody>
      </p:sp>
      <p:sp>
        <p:nvSpPr>
          <p:cNvPr id="67" name="Rechteck 66">
            <a:extLst>
              <a:ext uri="{FF2B5EF4-FFF2-40B4-BE49-F238E27FC236}">
                <a16:creationId xmlns:a16="http://schemas.microsoft.com/office/drawing/2014/main" id="{DB1580D5-63D9-46EA-901B-37F3BDCBCBB8}"/>
              </a:ext>
            </a:extLst>
          </p:cNvPr>
          <p:cNvSpPr/>
          <p:nvPr/>
        </p:nvSpPr>
        <p:spPr>
          <a:xfrm>
            <a:off x="-9808" y="1049559"/>
            <a:ext cx="1080000" cy="720000"/>
          </a:xfrm>
          <a:prstGeom prst="rect">
            <a:avLst/>
          </a:prstGeom>
          <a:solidFill>
            <a:srgbClr val="76D34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3" name="Grafik 2">
            <a:extLst>
              <a:ext uri="{FF2B5EF4-FFF2-40B4-BE49-F238E27FC236}">
                <a16:creationId xmlns:a16="http://schemas.microsoft.com/office/drawing/2014/main" id="{A737EAAC-6204-4BB3-9137-F0DC1432FD3C}"/>
              </a:ext>
            </a:extLst>
          </p:cNvPr>
          <p:cNvPicPr>
            <a:picLocks noChangeAspect="1"/>
          </p:cNvPicPr>
          <p:nvPr/>
        </p:nvPicPr>
        <p:blipFill>
          <a:blip r:embed="rId25">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tretch>
            <a:fillRect/>
          </a:stretch>
        </p:blipFill>
        <p:spPr>
          <a:xfrm>
            <a:off x="102097" y="1051354"/>
            <a:ext cx="764170" cy="720000"/>
          </a:xfrm>
          <a:prstGeom prst="rect">
            <a:avLst/>
          </a:prstGeom>
        </p:spPr>
      </p:pic>
    </p:spTree>
    <p:extLst>
      <p:ext uri="{BB962C8B-B14F-4D97-AF65-F5344CB8AC3E}">
        <p14:creationId xmlns:p14="http://schemas.microsoft.com/office/powerpoint/2010/main" val="2686150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022FC915-2017-48B9-87BA-B51F86FE947C}"/>
              </a:ext>
            </a:extLst>
          </p:cNvPr>
          <p:cNvSpPr/>
          <p:nvPr/>
        </p:nvSpPr>
        <p:spPr>
          <a:xfrm>
            <a:off x="113094" y="3146640"/>
            <a:ext cx="6631812" cy="2319989"/>
          </a:xfrm>
          <a:prstGeom prst="rect">
            <a:avLst/>
          </a:prstGeom>
          <a:solidFill>
            <a:srgbClr val="0B80F6"/>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Flussdiagramm: Prozess 3">
            <a:extLst>
              <a:ext uri="{FF2B5EF4-FFF2-40B4-BE49-F238E27FC236}">
                <a16:creationId xmlns:a16="http://schemas.microsoft.com/office/drawing/2014/main" id="{1796B841-8C56-4F86-A022-1E7518767690}"/>
              </a:ext>
            </a:extLst>
          </p:cNvPr>
          <p:cNvSpPr/>
          <p:nvPr/>
        </p:nvSpPr>
        <p:spPr>
          <a:xfrm>
            <a:off x="-7755" y="2132412"/>
            <a:ext cx="6840000" cy="369276"/>
          </a:xfrm>
          <a:prstGeom prst="flowChartProcess">
            <a:avLst/>
          </a:prstGeom>
          <a:solidFill>
            <a:srgbClr val="0B80F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5" name="Textfeld 4">
            <a:extLst>
              <a:ext uri="{FF2B5EF4-FFF2-40B4-BE49-F238E27FC236}">
                <a16:creationId xmlns:a16="http://schemas.microsoft.com/office/drawing/2014/main" id="{1C7E7A4D-AAAD-44D0-86FA-2D5D81F0757E}"/>
              </a:ext>
            </a:extLst>
          </p:cNvPr>
          <p:cNvSpPr txBox="1"/>
          <p:nvPr/>
        </p:nvSpPr>
        <p:spPr>
          <a:xfrm>
            <a:off x="20530" y="1140634"/>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6" name="Rechteck 5">
            <a:extLst>
              <a:ext uri="{FF2B5EF4-FFF2-40B4-BE49-F238E27FC236}">
                <a16:creationId xmlns:a16="http://schemas.microsoft.com/office/drawing/2014/main" id="{E5C3952E-EA87-46B3-8967-AEF54A00576D}"/>
              </a:ext>
            </a:extLst>
          </p:cNvPr>
          <p:cNvSpPr/>
          <p:nvPr/>
        </p:nvSpPr>
        <p:spPr>
          <a:xfrm>
            <a:off x="0" y="1114218"/>
            <a:ext cx="6858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2675" algn="ctr">
              <a:lnSpc>
                <a:spcPct val="115000"/>
              </a:lnSpc>
            </a:pPr>
            <a:r>
              <a:rPr lang="de-DE"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Einschaltung der Strafverfolgungs- </a:t>
            </a:r>
          </a:p>
          <a:p>
            <a:pPr marL="1082675" algn="ctr">
              <a:lnSpc>
                <a:spcPct val="115000"/>
              </a:lnSpc>
              <a:spcAft>
                <a:spcPts val="800"/>
              </a:spcAft>
            </a:pPr>
            <a:r>
              <a:rPr lang="de-DE" sz="2400" dirty="0">
                <a:solidFill>
                  <a:schemeClr val="bg1"/>
                </a:solidFill>
                <a:latin typeface="Calibri" panose="020F0502020204030204" pitchFamily="34" charset="0"/>
                <a:ea typeface="Calibri" panose="020F0502020204030204" pitchFamily="34" charset="0"/>
                <a:cs typeface="Times New Roman" panose="02020603050405020304" pitchFamily="18" charset="0"/>
              </a:rPr>
              <a:t>und staatlichen Aufsichtsbehörden</a:t>
            </a:r>
            <a:endParaRPr lang="de-DE"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hteck 6">
            <a:extLst>
              <a:ext uri="{FF2B5EF4-FFF2-40B4-BE49-F238E27FC236}">
                <a16:creationId xmlns:a16="http://schemas.microsoft.com/office/drawing/2014/main" id="{EC1394CB-B586-4B0B-9CEA-D1958D04FAEB}"/>
              </a:ext>
            </a:extLst>
          </p:cNvPr>
          <p:cNvSpPr/>
          <p:nvPr/>
        </p:nvSpPr>
        <p:spPr>
          <a:xfrm>
            <a:off x="20465" y="1113811"/>
            <a:ext cx="1080000" cy="720000"/>
          </a:xfrm>
          <a:prstGeom prst="rect">
            <a:avLst/>
          </a:prstGeom>
          <a:solidFill>
            <a:srgbClr val="0B80F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8" name="Grafik 7" descr="Waage der Justitia mit einfarbiger Füllung">
            <a:extLst>
              <a:ext uri="{FF2B5EF4-FFF2-40B4-BE49-F238E27FC236}">
                <a16:creationId xmlns:a16="http://schemas.microsoft.com/office/drawing/2014/main" id="{7C152590-45EF-4075-BA73-CF3DDE57EF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2705" y="1118891"/>
            <a:ext cx="720000" cy="720000"/>
          </a:xfrm>
          <a:prstGeom prst="rect">
            <a:avLst/>
          </a:prstGeom>
        </p:spPr>
      </p:pic>
      <p:sp>
        <p:nvSpPr>
          <p:cNvPr id="3" name="Rechteck 2">
            <a:extLst>
              <a:ext uri="{FF2B5EF4-FFF2-40B4-BE49-F238E27FC236}">
                <a16:creationId xmlns:a16="http://schemas.microsoft.com/office/drawing/2014/main" id="{98FF0D32-0047-4C3D-ABCF-83F5DAC84BCE}"/>
              </a:ext>
            </a:extLst>
          </p:cNvPr>
          <p:cNvSpPr/>
          <p:nvPr/>
        </p:nvSpPr>
        <p:spPr>
          <a:xfrm>
            <a:off x="0" y="2127739"/>
            <a:ext cx="6840000" cy="685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DE" dirty="0"/>
              <a:t>Strafverfolgungsbehörden sind frühzeitig zu informieren</a:t>
            </a:r>
            <a:r>
              <a:rPr lang="de-DE" b="1" dirty="0"/>
              <a:t>,</a:t>
            </a:r>
          </a:p>
          <a:p>
            <a:pPr algn="ctr"/>
            <a:r>
              <a:rPr lang="de-DE" sz="300" b="1" dirty="0"/>
              <a:t> </a:t>
            </a:r>
          </a:p>
          <a:p>
            <a:pPr algn="ctr"/>
            <a:r>
              <a:rPr lang="de-DE" dirty="0"/>
              <a:t>sofern nicht sicher ist, dass ein Vorfall strafrechtlich irrelevant ist.</a:t>
            </a:r>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endParaRPr lang="de-DE" dirty="0"/>
          </a:p>
          <a:p>
            <a:pPr algn="ctr"/>
            <a:r>
              <a:rPr lang="de-DE" dirty="0"/>
              <a:t>Allein auf den ausdrücklichen Wunsch betroffener Personen können Kirchengemeinden davon absehen, die Strafverfolgungsbehörden einzuschalten, wenn dadurch keine konkrete Gefahr für weitere Personen besteht.</a:t>
            </a:r>
          </a:p>
          <a:p>
            <a:pPr algn="ctr"/>
            <a:endParaRPr lang="de-DE" dirty="0"/>
          </a:p>
          <a:p>
            <a:pPr algn="ct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Es ist zu berücksichtigen, dass widerstreitende Gefühle die Entscheidungsfreiheit betroffener Personen einschränken können. Deswegen sollte eine fachliche Beratung erfolgen.</a:t>
            </a:r>
          </a:p>
          <a:p>
            <a:pPr algn="ct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de-DE" dirty="0"/>
          </a:p>
          <a:p>
            <a:pPr algn="ct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endParaRPr lang="de-DE" sz="9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Ermittlungen der Strafverfolgungsbehörden haben Vorrang! </a:t>
            </a:r>
          </a:p>
          <a:p>
            <a:pPr algn="ctr"/>
            <a:r>
              <a:rPr lang="de-DE" dirty="0"/>
              <a:t>Mit den Strafverfolgungsbehörden ist abzustimmen, inwiefern die Schritte des Interventionsleitfadens ausgeführt werden können, ohne die Ermittlungen zu erschweren.</a:t>
            </a:r>
          </a:p>
        </p:txBody>
      </p:sp>
      <p:sp>
        <p:nvSpPr>
          <p:cNvPr id="13" name="Textfeld 12">
            <a:extLst>
              <a:ext uri="{FF2B5EF4-FFF2-40B4-BE49-F238E27FC236}">
                <a16:creationId xmlns:a16="http://schemas.microsoft.com/office/drawing/2014/main" id="{5A32BF7B-A642-4249-B69A-95EBB0F79A7E}"/>
              </a:ext>
            </a:extLst>
          </p:cNvPr>
          <p:cNvSpPr txBox="1"/>
          <p:nvPr/>
        </p:nvSpPr>
        <p:spPr>
          <a:xfrm>
            <a:off x="113094" y="3766635"/>
            <a:ext cx="2520000" cy="1135439"/>
          </a:xfrm>
          <a:prstGeom prst="rect">
            <a:avLst/>
          </a:prstGeom>
          <a:noFill/>
        </p:spPr>
        <p:txBody>
          <a:bodyPr wrap="square">
            <a:spAutoFit/>
          </a:bodyPr>
          <a:lstStyle/>
          <a:p>
            <a:pPr algn="ctr">
              <a:lnSpc>
                <a:spcPct val="115000"/>
              </a:lnSpc>
            </a:pP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erhalten b</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etroffene Personen Gelegenheit, ihr Schweigen zu brechen</a:t>
            </a: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und erlittenes Unrecht öffentlich zu benennen</a:t>
            </a: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14" name="Grafik 13" descr="Waage der Justitia mit einfarbiger Füllung">
            <a:extLst>
              <a:ext uri="{FF2B5EF4-FFF2-40B4-BE49-F238E27FC236}">
                <a16:creationId xmlns:a16="http://schemas.microsoft.com/office/drawing/2014/main" id="{BC50F831-F4CF-407D-AFE9-7DC4F49084B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82257" y="3465355"/>
            <a:ext cx="1734545" cy="1682560"/>
          </a:xfrm>
          <a:prstGeom prst="rect">
            <a:avLst/>
          </a:prstGeom>
        </p:spPr>
      </p:pic>
      <p:sp>
        <p:nvSpPr>
          <p:cNvPr id="10" name="Rechteck 9">
            <a:extLst>
              <a:ext uri="{FF2B5EF4-FFF2-40B4-BE49-F238E27FC236}">
                <a16:creationId xmlns:a16="http://schemas.microsoft.com/office/drawing/2014/main" id="{FA04DD9D-4E35-4203-9378-15742580FB11}"/>
              </a:ext>
            </a:extLst>
          </p:cNvPr>
          <p:cNvSpPr/>
          <p:nvPr/>
        </p:nvSpPr>
        <p:spPr>
          <a:xfrm>
            <a:off x="2336434" y="3236754"/>
            <a:ext cx="2196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Durch Strafverfahren</a:t>
            </a:r>
          </a:p>
        </p:txBody>
      </p:sp>
      <p:sp>
        <p:nvSpPr>
          <p:cNvPr id="15" name="Textfeld 14">
            <a:extLst>
              <a:ext uri="{FF2B5EF4-FFF2-40B4-BE49-F238E27FC236}">
                <a16:creationId xmlns:a16="http://schemas.microsoft.com/office/drawing/2014/main" id="{0BA6DB15-8815-467F-8393-8B4AEAC52A0B}"/>
              </a:ext>
            </a:extLst>
          </p:cNvPr>
          <p:cNvSpPr txBox="1"/>
          <p:nvPr/>
        </p:nvSpPr>
        <p:spPr>
          <a:xfrm>
            <a:off x="4224906" y="3766634"/>
            <a:ext cx="2520000" cy="1080000"/>
          </a:xfrm>
          <a:prstGeom prst="rect">
            <a:avLst/>
          </a:prstGeom>
          <a:noFill/>
        </p:spPr>
        <p:txBody>
          <a:bodyPr wrap="square">
            <a:spAutoFit/>
          </a:bodyPr>
          <a:lstStyle/>
          <a:p>
            <a:pPr algn="ctr">
              <a:lnSpc>
                <a:spcPct val="115000"/>
              </a:lnSpc>
              <a:spcAft>
                <a:spcPts val="800"/>
              </a:spcAft>
            </a:pP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werden </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sowohl belastende als auch entlastende Tatsachen ermittelt, wodurch </a:t>
            </a: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ein</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Ve</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rdacht  ausgeräumt werden kann.</a:t>
            </a:r>
          </a:p>
        </p:txBody>
      </p:sp>
      <p:sp>
        <p:nvSpPr>
          <p:cNvPr id="16" name="Textfeld 15">
            <a:extLst>
              <a:ext uri="{FF2B5EF4-FFF2-40B4-BE49-F238E27FC236}">
                <a16:creationId xmlns:a16="http://schemas.microsoft.com/office/drawing/2014/main" id="{AA7F7D69-D1BB-40B9-A622-B899B36F5E42}"/>
              </a:ext>
            </a:extLst>
          </p:cNvPr>
          <p:cNvSpPr txBox="1"/>
          <p:nvPr/>
        </p:nvSpPr>
        <p:spPr>
          <a:xfrm>
            <a:off x="0" y="8106507"/>
            <a:ext cx="6840000" cy="720000"/>
          </a:xfrm>
          <a:prstGeom prst="upArrowCallout">
            <a:avLst>
              <a:gd name="adj1" fmla="val 19538"/>
              <a:gd name="adj2" fmla="val 27442"/>
              <a:gd name="adj3" fmla="val 25000"/>
              <a:gd name="adj4" fmla="val 52765"/>
            </a:avLst>
          </a:prstGeom>
          <a:solidFill>
            <a:srgbClr val="0B80F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algn="ct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Betroffene Personen sind zu bestärken selbst Anzeige zu erstatten. </a:t>
            </a:r>
          </a:p>
          <a:p>
            <a:endParaRPr lang="de-DE" dirty="0"/>
          </a:p>
        </p:txBody>
      </p:sp>
      <p:sp>
        <p:nvSpPr>
          <p:cNvPr id="18" name="Rechteck 17">
            <a:extLst>
              <a:ext uri="{FF2B5EF4-FFF2-40B4-BE49-F238E27FC236}">
                <a16:creationId xmlns:a16="http://schemas.microsoft.com/office/drawing/2014/main" id="{D9E7A0DE-7CCB-49E1-969A-2EAEF0EFBFEE}"/>
              </a:ext>
            </a:extLst>
          </p:cNvPr>
          <p:cNvSpPr/>
          <p:nvPr/>
        </p:nvSpPr>
        <p:spPr>
          <a:xfrm>
            <a:off x="-8170" y="10577846"/>
            <a:ext cx="6858000" cy="1440000"/>
          </a:xfrm>
          <a:prstGeom prst="rect">
            <a:avLst/>
          </a:prstGeom>
          <a:solidFill>
            <a:srgbClr val="0B80F6"/>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Den Strafverfolgungsbehörden sollte auch mitgeteilt werden, wenn </a:t>
            </a:r>
            <a:r>
              <a:rPr lang="de-DE"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eine Meldung nach § 8a SGB VIII und § 47 SGB VIII </a:t>
            </a:r>
          </a:p>
          <a:p>
            <a:pPr algn="ct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erfolgt ist, um eine Abstimmung mit den staatlichen </a:t>
            </a:r>
          </a:p>
          <a:p>
            <a:pPr algn="ct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Aufsichtsbehörden zu ermöglichen. </a:t>
            </a:r>
            <a:endParaRPr lang="de-DE" sz="14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6777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ECA1EEC1-B8E5-47FD-9238-6FA8D59AFABA}"/>
              </a:ext>
            </a:extLst>
          </p:cNvPr>
          <p:cNvSpPr/>
          <p:nvPr/>
        </p:nvSpPr>
        <p:spPr>
          <a:xfrm>
            <a:off x="238178" y="6455635"/>
            <a:ext cx="6120000" cy="5555141"/>
          </a:xfrm>
          <a:prstGeom prst="rect">
            <a:avLst/>
          </a:prstGeom>
          <a:solidFill>
            <a:schemeClr val="tx1"/>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4" name="Textfeld 3">
            <a:extLst>
              <a:ext uri="{FF2B5EF4-FFF2-40B4-BE49-F238E27FC236}">
                <a16:creationId xmlns:a16="http://schemas.microsoft.com/office/drawing/2014/main" id="{890D9468-35B9-469D-9E59-0C9A19F5A280}"/>
              </a:ext>
            </a:extLst>
          </p:cNvPr>
          <p:cNvSpPr txBox="1"/>
          <p:nvPr/>
        </p:nvSpPr>
        <p:spPr>
          <a:xfrm>
            <a:off x="-49153" y="1113811"/>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5" name="Rechteck 4">
            <a:extLst>
              <a:ext uri="{FF2B5EF4-FFF2-40B4-BE49-F238E27FC236}">
                <a16:creationId xmlns:a16="http://schemas.microsoft.com/office/drawing/2014/main" id="{BD89B72F-8B9B-4A8A-B29D-81B8009CBCDB}"/>
              </a:ext>
            </a:extLst>
          </p:cNvPr>
          <p:cNvSpPr/>
          <p:nvPr/>
        </p:nvSpPr>
        <p:spPr>
          <a:xfrm>
            <a:off x="-3875" y="1164323"/>
            <a:ext cx="6858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2675" algn="ctr"/>
            <a:r>
              <a:rPr lang="de-DE" sz="2400" dirty="0">
                <a:solidFill>
                  <a:srgbClr val="E6E6E6"/>
                </a:solidFill>
                <a:effectLst/>
                <a:latin typeface="Calibri" panose="020F0502020204030204" pitchFamily="34" charset="0"/>
                <a:ea typeface="Calibri" panose="020F0502020204030204" pitchFamily="34" charset="0"/>
                <a:cs typeface="Times New Roman" panose="02020603050405020304" pitchFamily="18" charset="0"/>
              </a:rPr>
              <a:t>Arbeits- und dienstrechtliche Maßnahmen </a:t>
            </a:r>
          </a:p>
        </p:txBody>
      </p:sp>
      <p:sp>
        <p:nvSpPr>
          <p:cNvPr id="6" name="Rechteck 5">
            <a:extLst>
              <a:ext uri="{FF2B5EF4-FFF2-40B4-BE49-F238E27FC236}">
                <a16:creationId xmlns:a16="http://schemas.microsoft.com/office/drawing/2014/main" id="{4CC3B226-7781-44A8-B23C-DB1C4DF1B0C5}"/>
              </a:ext>
            </a:extLst>
          </p:cNvPr>
          <p:cNvSpPr/>
          <p:nvPr/>
        </p:nvSpPr>
        <p:spPr>
          <a:xfrm>
            <a:off x="4693" y="1171779"/>
            <a:ext cx="1080000" cy="720000"/>
          </a:xfrm>
          <a:prstGeom prst="rect">
            <a:avLst/>
          </a:prstGeom>
          <a:solidFill>
            <a:srgbClr val="76D34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7" name="Grafik 6" descr="Verbotsschild mit einfarbiger Füllung">
            <a:extLst>
              <a:ext uri="{FF2B5EF4-FFF2-40B4-BE49-F238E27FC236}">
                <a16:creationId xmlns:a16="http://schemas.microsoft.com/office/drawing/2014/main" id="{C63F8C20-1499-4709-8003-07540A073F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7350" y="1175699"/>
            <a:ext cx="720000" cy="720000"/>
          </a:xfrm>
          <a:prstGeom prst="rect">
            <a:avLst/>
          </a:prstGeom>
        </p:spPr>
      </p:pic>
      <p:sp>
        <p:nvSpPr>
          <p:cNvPr id="8" name="Textfeld 7">
            <a:extLst>
              <a:ext uri="{FF2B5EF4-FFF2-40B4-BE49-F238E27FC236}">
                <a16:creationId xmlns:a16="http://schemas.microsoft.com/office/drawing/2014/main" id="{CF4A7CF7-04D6-4162-B34C-2A39E4EF9C3D}"/>
              </a:ext>
            </a:extLst>
          </p:cNvPr>
          <p:cNvSpPr txBox="1"/>
          <p:nvPr/>
        </p:nvSpPr>
        <p:spPr>
          <a:xfrm>
            <a:off x="-3875" y="1995704"/>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2" name="Textfeld 1">
            <a:extLst>
              <a:ext uri="{FF2B5EF4-FFF2-40B4-BE49-F238E27FC236}">
                <a16:creationId xmlns:a16="http://schemas.microsoft.com/office/drawing/2014/main" id="{E8979FD3-6260-447A-9C01-B3A288AEF2DF}"/>
              </a:ext>
            </a:extLst>
          </p:cNvPr>
          <p:cNvSpPr txBox="1"/>
          <p:nvPr/>
        </p:nvSpPr>
        <p:spPr>
          <a:xfrm>
            <a:off x="-3875" y="2125335"/>
            <a:ext cx="6850249" cy="1655581"/>
          </a:xfrm>
          <a:prstGeom prst="rect">
            <a:avLst/>
          </a:prstGeom>
          <a:noFill/>
        </p:spPr>
        <p:txBody>
          <a:bodyPr wrap="square" rtlCol="0">
            <a:spAutoFit/>
          </a:bodyPr>
          <a:lstStyle/>
          <a:p>
            <a:pPr>
              <a:lnSpc>
                <a:spcPct val="115000"/>
              </a:lnSpc>
              <a:spcAft>
                <a:spcPts val="800"/>
              </a:spcAft>
            </a:pP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Arbeit- und Dienstgeber sind verpflichtet, </a:t>
            </a:r>
          </a:p>
          <a:p>
            <a:pPr lvl="1">
              <a:lnSpc>
                <a:spcPct val="115000"/>
              </a:lnSpc>
              <a:spcAft>
                <a:spcPts val="800"/>
              </a:spcAft>
            </a:pP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einem Verdacht auf sexualisierte Gewalt nachzugehen,</a:t>
            </a:r>
          </a:p>
          <a:p>
            <a:pPr lvl="1">
              <a:lnSpc>
                <a:spcPct val="115000"/>
              </a:lnSpc>
              <a:spcAft>
                <a:spcPts val="800"/>
              </a:spcAft>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den Schutz betroffener Personen sicherzustellen und</a:t>
            </a:r>
          </a:p>
          <a:p>
            <a:pPr lvl="1">
              <a:lnSpc>
                <a:spcPct val="115000"/>
              </a:lnSpc>
              <a:spcAft>
                <a:spcPts val="800"/>
              </a:spcAft>
            </a:pP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die Verantwortung gegenüber beschuldigten Personen zu wahren.</a:t>
            </a:r>
          </a:p>
        </p:txBody>
      </p:sp>
      <p:pic>
        <p:nvPicPr>
          <p:cNvPr id="9" name="Grafik 8">
            <a:extLst>
              <a:ext uri="{FF2B5EF4-FFF2-40B4-BE49-F238E27FC236}">
                <a16:creationId xmlns:a16="http://schemas.microsoft.com/office/drawing/2014/main" id="{E98BB8B0-8E1F-4F1F-B4C2-6FF73B09B67C}"/>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22520" y="2673188"/>
            <a:ext cx="180000" cy="180000"/>
          </a:xfrm>
          <a:prstGeom prst="rect">
            <a:avLst/>
          </a:prstGeom>
          <a:solidFill>
            <a:schemeClr val="bg1">
              <a:alpha val="0"/>
            </a:schemeClr>
          </a:solidFill>
          <a:ln>
            <a:solidFill>
              <a:schemeClr val="bg1"/>
            </a:solidFill>
          </a:ln>
        </p:spPr>
      </p:pic>
      <p:pic>
        <p:nvPicPr>
          <p:cNvPr id="10" name="Grafik 9">
            <a:extLst>
              <a:ext uri="{FF2B5EF4-FFF2-40B4-BE49-F238E27FC236}">
                <a16:creationId xmlns:a16="http://schemas.microsoft.com/office/drawing/2014/main" id="{3FAEA3A2-4998-43DE-9867-4A5F063B267C}"/>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22520" y="3080140"/>
            <a:ext cx="180000" cy="180000"/>
          </a:xfrm>
          <a:prstGeom prst="rect">
            <a:avLst/>
          </a:prstGeom>
          <a:solidFill>
            <a:schemeClr val="bg1">
              <a:alpha val="0"/>
            </a:schemeClr>
          </a:solidFill>
          <a:ln>
            <a:solidFill>
              <a:schemeClr val="bg1"/>
            </a:solidFill>
          </a:ln>
        </p:spPr>
      </p:pic>
      <p:pic>
        <p:nvPicPr>
          <p:cNvPr id="11" name="Grafik 10">
            <a:extLst>
              <a:ext uri="{FF2B5EF4-FFF2-40B4-BE49-F238E27FC236}">
                <a16:creationId xmlns:a16="http://schemas.microsoft.com/office/drawing/2014/main" id="{C159989F-197F-4417-A5DA-DDAF04DFD0CD}"/>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38178" y="3501951"/>
            <a:ext cx="180000" cy="180000"/>
          </a:xfrm>
          <a:prstGeom prst="rect">
            <a:avLst/>
          </a:prstGeom>
          <a:solidFill>
            <a:schemeClr val="bg1">
              <a:alpha val="0"/>
            </a:schemeClr>
          </a:solidFill>
          <a:ln>
            <a:solidFill>
              <a:schemeClr val="bg1"/>
            </a:solidFill>
          </a:ln>
        </p:spPr>
      </p:pic>
      <p:sp>
        <p:nvSpPr>
          <p:cNvPr id="12" name="Sprechblase: rechteckig 11">
            <a:extLst>
              <a:ext uri="{FF2B5EF4-FFF2-40B4-BE49-F238E27FC236}">
                <a16:creationId xmlns:a16="http://schemas.microsoft.com/office/drawing/2014/main" id="{C9584635-CC61-47C7-A1D1-B0CED60AD9F6}"/>
              </a:ext>
            </a:extLst>
          </p:cNvPr>
          <p:cNvSpPr/>
          <p:nvPr/>
        </p:nvSpPr>
        <p:spPr>
          <a:xfrm>
            <a:off x="222520" y="4149726"/>
            <a:ext cx="6120000" cy="1800000"/>
          </a:xfrm>
          <a:prstGeom prst="wedgeRectCallout">
            <a:avLst>
              <a:gd name="adj1" fmla="val 57106"/>
              <a:gd name="adj2" fmla="val -21516"/>
            </a:avLst>
          </a:prstGeom>
          <a:solidFill>
            <a:srgbClr val="76D34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800"/>
              </a:spcAft>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Aus der Außenperspektive wägt das Interventionsteam ab, wie den jeweiligen Verpflichtungen zu entsprechen ist. Es  legt eine Empfehlung vor, ob Maßnahmen </a:t>
            </a: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bezogen auf </a:t>
            </a: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das </a:t>
            </a: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Beschäftigungsverhältnis einzuleiten sind</a:t>
            </a: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r>
              <a:rPr lang="de-DE" dirty="0">
                <a:solidFill>
                  <a:srgbClr val="595959"/>
                </a:solidFill>
                <a:latin typeface="Calibri" panose="020F0502020204030204" pitchFamily="34" charset="0"/>
                <a:ea typeface="Calibri" panose="020F0502020204030204" pitchFamily="34" charset="0"/>
                <a:cs typeface="Times New Roman" panose="02020603050405020304" pitchFamily="18" charset="0"/>
              </a:rPr>
              <a:t> </a:t>
            </a: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Über deren Umsetzung entscheidet der Arbeit- bzw. Dienstgeber.</a:t>
            </a: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8" name="Sechseck 17">
            <a:extLst>
              <a:ext uri="{FF2B5EF4-FFF2-40B4-BE49-F238E27FC236}">
                <a16:creationId xmlns:a16="http://schemas.microsoft.com/office/drawing/2014/main" id="{56C8763D-C9E5-4EB0-8595-8C8269A6F07D}"/>
              </a:ext>
            </a:extLst>
          </p:cNvPr>
          <p:cNvSpPr/>
          <p:nvPr/>
        </p:nvSpPr>
        <p:spPr>
          <a:xfrm>
            <a:off x="2516651" y="10410602"/>
            <a:ext cx="1800000" cy="1402054"/>
          </a:xfrm>
          <a:prstGeom prst="hexagon">
            <a:avLst>
              <a:gd name="adj" fmla="val 31106"/>
              <a:gd name="vf" fmla="val 115470"/>
            </a:avLst>
          </a:prstGeom>
          <a:solidFill>
            <a:srgbClr val="0B80F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800"/>
              </a:spcAft>
            </a:pP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koordiniert Ablauf des Verfahrens</a:t>
            </a:r>
          </a:p>
        </p:txBody>
      </p:sp>
      <p:sp>
        <p:nvSpPr>
          <p:cNvPr id="19" name="Sechseck 18">
            <a:extLst>
              <a:ext uri="{FF2B5EF4-FFF2-40B4-BE49-F238E27FC236}">
                <a16:creationId xmlns:a16="http://schemas.microsoft.com/office/drawing/2014/main" id="{5013B25C-0870-429A-BDAB-2EC36D950423}"/>
              </a:ext>
            </a:extLst>
          </p:cNvPr>
          <p:cNvSpPr/>
          <p:nvPr/>
        </p:nvSpPr>
        <p:spPr>
          <a:xfrm>
            <a:off x="2501266" y="7472583"/>
            <a:ext cx="1800000" cy="1430357"/>
          </a:xfrm>
          <a:prstGeom prst="hexagon">
            <a:avLst>
              <a:gd name="adj" fmla="val 31106"/>
              <a:gd name="vf" fmla="val 115470"/>
            </a:avLst>
          </a:prstGeom>
          <a:solidFill>
            <a:srgbClr val="182FA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pP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stellt </a:t>
            </a:r>
            <a:r>
              <a:rPr lang="de-DE" sz="14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Dokumen-tation</a:t>
            </a: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sicher </a:t>
            </a:r>
          </a:p>
        </p:txBody>
      </p:sp>
      <p:sp>
        <p:nvSpPr>
          <p:cNvPr id="20" name="Sechseck 19">
            <a:extLst>
              <a:ext uri="{FF2B5EF4-FFF2-40B4-BE49-F238E27FC236}">
                <a16:creationId xmlns:a16="http://schemas.microsoft.com/office/drawing/2014/main" id="{A86DB1F9-E913-4942-8F98-5AC2BD1B3700}"/>
              </a:ext>
            </a:extLst>
          </p:cNvPr>
          <p:cNvSpPr/>
          <p:nvPr/>
        </p:nvSpPr>
        <p:spPr>
          <a:xfrm>
            <a:off x="3922022" y="9676135"/>
            <a:ext cx="1800000" cy="1402054"/>
          </a:xfrm>
          <a:prstGeom prst="hexagon">
            <a:avLst>
              <a:gd name="adj" fmla="val 31106"/>
              <a:gd name="vf" fmla="val 115470"/>
            </a:avLst>
          </a:prstGeom>
          <a:solidFill>
            <a:srgbClr val="BD38A4"/>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800"/>
              </a:spcAft>
            </a:pP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gestaltet Krisen-</a:t>
            </a:r>
            <a:r>
              <a:rPr lang="de-DE" sz="14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kommunni</a:t>
            </a: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-kation</a:t>
            </a:r>
          </a:p>
        </p:txBody>
      </p:sp>
      <p:sp>
        <p:nvSpPr>
          <p:cNvPr id="22" name="Sechseck 21">
            <a:extLst>
              <a:ext uri="{FF2B5EF4-FFF2-40B4-BE49-F238E27FC236}">
                <a16:creationId xmlns:a16="http://schemas.microsoft.com/office/drawing/2014/main" id="{BE31488C-9C57-42AB-98A5-9E9387A6DFF5}"/>
              </a:ext>
            </a:extLst>
          </p:cNvPr>
          <p:cNvSpPr/>
          <p:nvPr/>
        </p:nvSpPr>
        <p:spPr>
          <a:xfrm>
            <a:off x="2508509" y="8953839"/>
            <a:ext cx="1800000" cy="1402054"/>
          </a:xfrm>
          <a:prstGeom prst="hexagon">
            <a:avLst>
              <a:gd name="adj" fmla="val 31106"/>
              <a:gd name="vf" fmla="val 115470"/>
            </a:avLst>
          </a:prstGeom>
          <a:solidFill>
            <a:srgbClr val="76D34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800"/>
              </a:spcAft>
            </a:pPr>
            <a:r>
              <a:rPr lang="de-DE" sz="1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Interventions-team </a:t>
            </a:r>
          </a:p>
        </p:txBody>
      </p:sp>
      <p:sp>
        <p:nvSpPr>
          <p:cNvPr id="24" name="Sechseck 23">
            <a:extLst>
              <a:ext uri="{FF2B5EF4-FFF2-40B4-BE49-F238E27FC236}">
                <a16:creationId xmlns:a16="http://schemas.microsoft.com/office/drawing/2014/main" id="{88B541E4-E862-4164-A874-9214D5E5B7BE}"/>
              </a:ext>
            </a:extLst>
          </p:cNvPr>
          <p:cNvSpPr/>
          <p:nvPr/>
        </p:nvSpPr>
        <p:spPr>
          <a:xfrm>
            <a:off x="1094996" y="9697533"/>
            <a:ext cx="1800000" cy="1402054"/>
          </a:xfrm>
          <a:prstGeom prst="hexagon">
            <a:avLst>
              <a:gd name="adj" fmla="val 31106"/>
              <a:gd name="vf" fmla="val 115470"/>
            </a:avLst>
          </a:prstGeom>
          <a:solidFill>
            <a:srgbClr val="FA1571"/>
          </a:solidFill>
          <a:ln>
            <a:solidFill>
              <a:srgbClr val="FA1571"/>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800"/>
              </a:spcAft>
            </a:pP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berät  bezüglich der Meldung an Aufsichts-behörden</a:t>
            </a:r>
          </a:p>
        </p:txBody>
      </p:sp>
      <p:sp>
        <p:nvSpPr>
          <p:cNvPr id="25" name="Sechseck 24">
            <a:extLst>
              <a:ext uri="{FF2B5EF4-FFF2-40B4-BE49-F238E27FC236}">
                <a16:creationId xmlns:a16="http://schemas.microsoft.com/office/drawing/2014/main" id="{30378B1A-14D1-4890-9556-472100527C97}"/>
              </a:ext>
            </a:extLst>
          </p:cNvPr>
          <p:cNvSpPr/>
          <p:nvPr/>
        </p:nvSpPr>
        <p:spPr>
          <a:xfrm>
            <a:off x="1084693" y="8236416"/>
            <a:ext cx="1800000" cy="1402054"/>
          </a:xfrm>
          <a:prstGeom prst="hexagon">
            <a:avLst>
              <a:gd name="adj" fmla="val 31106"/>
              <a:gd name="vf" fmla="val 115470"/>
            </a:avLst>
          </a:prstGeom>
          <a:solidFill>
            <a:srgbClr val="B7050C"/>
          </a:solidFill>
          <a:ln>
            <a:solidFill>
              <a:srgbClr val="B7050C"/>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800"/>
              </a:spcAft>
            </a:pP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begleitet die Abstimmung mit den Straf-verfolgungs-behörden </a:t>
            </a:r>
            <a:r>
              <a:rPr lang="de-DE" sz="1400" b="1" dirty="0">
                <a:solidFill>
                  <a:srgbClr val="B7050C"/>
                </a:solidFill>
                <a:latin typeface="Calibri" panose="020F0502020204030204" pitchFamily="34" charset="0"/>
                <a:ea typeface="Calibri" panose="020F0502020204030204" pitchFamily="34" charset="0"/>
                <a:cs typeface="Times New Roman" panose="02020603050405020304" pitchFamily="18" charset="0"/>
              </a:rPr>
              <a:t>  </a:t>
            </a:r>
          </a:p>
        </p:txBody>
      </p:sp>
      <p:sp>
        <p:nvSpPr>
          <p:cNvPr id="26" name="Sechseck 25">
            <a:extLst>
              <a:ext uri="{FF2B5EF4-FFF2-40B4-BE49-F238E27FC236}">
                <a16:creationId xmlns:a16="http://schemas.microsoft.com/office/drawing/2014/main" id="{D95C8E3C-17E5-47B9-86CF-1B28BC2B32BD}"/>
              </a:ext>
            </a:extLst>
          </p:cNvPr>
          <p:cNvSpPr/>
          <p:nvPr/>
        </p:nvSpPr>
        <p:spPr>
          <a:xfrm>
            <a:off x="3913884" y="8221150"/>
            <a:ext cx="1800000" cy="1402054"/>
          </a:xfrm>
          <a:prstGeom prst="hexagon">
            <a:avLst>
              <a:gd name="adj" fmla="val 31106"/>
              <a:gd name="vf" fmla="val 115470"/>
            </a:avLst>
          </a:prstGeom>
          <a:solidFill>
            <a:srgbClr val="FF4520"/>
          </a:solidFill>
          <a:ln>
            <a:solidFill>
              <a:srgbClr val="FF452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spcAft>
                <a:spcPts val="800"/>
              </a:spcAft>
            </a:pP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empfiehlt arbeits- bzw. dienst-rechtliche Maßnahmen</a:t>
            </a:r>
          </a:p>
        </p:txBody>
      </p:sp>
      <p:sp>
        <p:nvSpPr>
          <p:cNvPr id="28" name="Textfeld 27">
            <a:extLst>
              <a:ext uri="{FF2B5EF4-FFF2-40B4-BE49-F238E27FC236}">
                <a16:creationId xmlns:a16="http://schemas.microsoft.com/office/drawing/2014/main" id="{11A29202-68F9-4378-AF9D-68AA89B02002}"/>
              </a:ext>
            </a:extLst>
          </p:cNvPr>
          <p:cNvSpPr txBox="1"/>
          <p:nvPr/>
        </p:nvSpPr>
        <p:spPr>
          <a:xfrm>
            <a:off x="348509" y="6631436"/>
            <a:ext cx="6120000" cy="646331"/>
          </a:xfrm>
          <a:prstGeom prst="rect">
            <a:avLst/>
          </a:prstGeom>
          <a:noFill/>
        </p:spPr>
        <p:txBody>
          <a:bodyPr wrap="square" rtlCol="0">
            <a:spAutoFit/>
          </a:bodyPr>
          <a:lstStyle/>
          <a:p>
            <a:pPr algn="ctr"/>
            <a:r>
              <a:rPr lang="de-DE" dirty="0">
                <a:solidFill>
                  <a:schemeClr val="bg1"/>
                </a:solidFill>
              </a:rPr>
              <a:t>Durch das Interventionsteam werden Kirchengemeinden im Interventionsverfahren wesentlich entlastet:</a:t>
            </a:r>
            <a:endParaRPr lang="de-DE" dirty="0"/>
          </a:p>
        </p:txBody>
      </p:sp>
    </p:spTree>
    <p:extLst>
      <p:ext uri="{BB962C8B-B14F-4D97-AF65-F5344CB8AC3E}">
        <p14:creationId xmlns:p14="http://schemas.microsoft.com/office/powerpoint/2010/main" val="2262131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4" name="Textfeld 3">
            <a:extLst>
              <a:ext uri="{FF2B5EF4-FFF2-40B4-BE49-F238E27FC236}">
                <a16:creationId xmlns:a16="http://schemas.microsoft.com/office/drawing/2014/main" id="{C0E09063-2356-4CD4-9CDC-290CF6DCE960}"/>
              </a:ext>
            </a:extLst>
          </p:cNvPr>
          <p:cNvSpPr txBox="1"/>
          <p:nvPr/>
        </p:nvSpPr>
        <p:spPr>
          <a:xfrm>
            <a:off x="-18000" y="1089030"/>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5" name="Rechteck 4">
            <a:extLst>
              <a:ext uri="{FF2B5EF4-FFF2-40B4-BE49-F238E27FC236}">
                <a16:creationId xmlns:a16="http://schemas.microsoft.com/office/drawing/2014/main" id="{3FE2D513-E260-42B7-A78A-4E4BF82D5CFB}"/>
              </a:ext>
            </a:extLst>
          </p:cNvPr>
          <p:cNvSpPr/>
          <p:nvPr/>
        </p:nvSpPr>
        <p:spPr>
          <a:xfrm>
            <a:off x="0" y="1151911"/>
            <a:ext cx="6840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2675" algn="ctr"/>
            <a:r>
              <a:rPr lang="de-DE" sz="2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Interne und externe Kommunikation</a:t>
            </a:r>
          </a:p>
        </p:txBody>
      </p:sp>
      <p:sp>
        <p:nvSpPr>
          <p:cNvPr id="6" name="Rechteck 5">
            <a:extLst>
              <a:ext uri="{FF2B5EF4-FFF2-40B4-BE49-F238E27FC236}">
                <a16:creationId xmlns:a16="http://schemas.microsoft.com/office/drawing/2014/main" id="{C39B7F31-D407-4163-A562-E16BA4CB193C}"/>
              </a:ext>
            </a:extLst>
          </p:cNvPr>
          <p:cNvSpPr/>
          <p:nvPr/>
        </p:nvSpPr>
        <p:spPr>
          <a:xfrm>
            <a:off x="7545" y="1147849"/>
            <a:ext cx="1080000" cy="720000"/>
          </a:xfrm>
          <a:prstGeom prst="rect">
            <a:avLst/>
          </a:prstGeom>
          <a:solidFill>
            <a:srgbClr val="FFE6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7" name="Grafik 6" descr="Übertragen mit einfarbiger Füllung">
            <a:extLst>
              <a:ext uri="{FF2B5EF4-FFF2-40B4-BE49-F238E27FC236}">
                <a16:creationId xmlns:a16="http://schemas.microsoft.com/office/drawing/2014/main" id="{6C41A55D-DA14-4362-B9B3-CE2A2E7539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8845" y="1151911"/>
            <a:ext cx="720000" cy="720000"/>
          </a:xfrm>
          <a:prstGeom prst="rect">
            <a:avLst/>
          </a:prstGeom>
        </p:spPr>
      </p:pic>
      <p:sp>
        <p:nvSpPr>
          <p:cNvPr id="8" name="Textfeld 7">
            <a:extLst>
              <a:ext uri="{FF2B5EF4-FFF2-40B4-BE49-F238E27FC236}">
                <a16:creationId xmlns:a16="http://schemas.microsoft.com/office/drawing/2014/main" id="{8E68408C-B57D-4F3A-A937-6F2B94335B53}"/>
              </a:ext>
            </a:extLst>
          </p:cNvPr>
          <p:cNvSpPr txBox="1"/>
          <p:nvPr/>
        </p:nvSpPr>
        <p:spPr>
          <a:xfrm>
            <a:off x="25546" y="2036392"/>
            <a:ext cx="6832454" cy="2611228"/>
          </a:xfrm>
          <a:prstGeom prst="rect">
            <a:avLst/>
          </a:prstGeom>
          <a:noFill/>
        </p:spPr>
        <p:txBody>
          <a:bodyPr wrap="square">
            <a:spAutoFit/>
          </a:bodyPr>
          <a:lstStyle/>
          <a:p>
            <a:pPr>
              <a:lnSpc>
                <a:spcPct val="115000"/>
              </a:lnSpc>
              <a:spcAft>
                <a:spcPts val="800"/>
              </a:spcAft>
            </a:pP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Eine verantwortungsvolle Krisenkommunikation ist herausfordernd</a:t>
            </a: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p>
          <a:p>
            <a:pPr lvl="1">
              <a:lnSpc>
                <a:spcPct val="115000"/>
              </a:lnSpc>
              <a:spcAft>
                <a:spcPts val="800"/>
              </a:spcAft>
            </a:pP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Für beschuldigte Personen gilt bis zu einer rechtskräftigen Verurteilung die Unschuldsvermutung. </a:t>
            </a:r>
          </a:p>
          <a:p>
            <a:pPr lvl="1">
              <a:lnSpc>
                <a:spcPct val="115000"/>
              </a:lnSpc>
              <a:spcAft>
                <a:spcPts val="800"/>
              </a:spcAft>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Zugleich ist für betroffene Personen ein möglichst umfassender Schutz </a:t>
            </a: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zu gewährleisten. </a:t>
            </a:r>
          </a:p>
          <a:p>
            <a:pPr lvl="1">
              <a:lnSpc>
                <a:spcPct val="115000"/>
              </a:lnSpc>
              <a:spcAft>
                <a:spcPts val="800"/>
              </a:spcAft>
            </a:pP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Auch die Auswirkungen auf die Angehörigen der beteiligten Personen </a:t>
            </a: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ist im Blick zu behalten. </a:t>
            </a:r>
          </a:p>
        </p:txBody>
      </p:sp>
      <p:pic>
        <p:nvPicPr>
          <p:cNvPr id="9" name="Grafik 8">
            <a:extLst>
              <a:ext uri="{FF2B5EF4-FFF2-40B4-BE49-F238E27FC236}">
                <a16:creationId xmlns:a16="http://schemas.microsoft.com/office/drawing/2014/main" id="{20F9319C-E32D-4627-B6EF-9B8792CA534A}"/>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65845" y="2573392"/>
            <a:ext cx="180000" cy="180000"/>
          </a:xfrm>
          <a:prstGeom prst="rect">
            <a:avLst/>
          </a:prstGeom>
          <a:solidFill>
            <a:schemeClr val="bg1">
              <a:alpha val="0"/>
            </a:schemeClr>
          </a:solidFill>
          <a:ln>
            <a:solidFill>
              <a:schemeClr val="bg1"/>
            </a:solidFill>
          </a:ln>
        </p:spPr>
      </p:pic>
      <p:pic>
        <p:nvPicPr>
          <p:cNvPr id="10" name="Grafik 9">
            <a:extLst>
              <a:ext uri="{FF2B5EF4-FFF2-40B4-BE49-F238E27FC236}">
                <a16:creationId xmlns:a16="http://schemas.microsoft.com/office/drawing/2014/main" id="{08CCAB01-5B84-42E8-9A47-5ECBDE6D63A9}"/>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65845" y="3328377"/>
            <a:ext cx="180000" cy="180000"/>
          </a:xfrm>
          <a:prstGeom prst="rect">
            <a:avLst/>
          </a:prstGeom>
          <a:solidFill>
            <a:schemeClr val="bg1">
              <a:alpha val="0"/>
            </a:schemeClr>
          </a:solidFill>
          <a:ln>
            <a:solidFill>
              <a:schemeClr val="bg1"/>
            </a:solidFill>
          </a:ln>
        </p:spPr>
      </p:pic>
      <p:pic>
        <p:nvPicPr>
          <p:cNvPr id="11" name="Grafik 10">
            <a:extLst>
              <a:ext uri="{FF2B5EF4-FFF2-40B4-BE49-F238E27FC236}">
                <a16:creationId xmlns:a16="http://schemas.microsoft.com/office/drawing/2014/main" id="{0ED2AA9C-57A2-440C-BB4A-000A364DC0F2}"/>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65845" y="4070662"/>
            <a:ext cx="180000" cy="180000"/>
          </a:xfrm>
          <a:prstGeom prst="rect">
            <a:avLst/>
          </a:prstGeom>
          <a:solidFill>
            <a:schemeClr val="bg1">
              <a:alpha val="0"/>
            </a:schemeClr>
          </a:solidFill>
          <a:ln>
            <a:solidFill>
              <a:schemeClr val="bg1"/>
            </a:solidFill>
          </a:ln>
        </p:spPr>
      </p:pic>
      <p:sp>
        <p:nvSpPr>
          <p:cNvPr id="15" name="Textfeld 14">
            <a:extLst>
              <a:ext uri="{FF2B5EF4-FFF2-40B4-BE49-F238E27FC236}">
                <a16:creationId xmlns:a16="http://schemas.microsoft.com/office/drawing/2014/main" id="{2EC906F0-4F29-4FE7-BC4E-E845A492A9A8}"/>
              </a:ext>
            </a:extLst>
          </p:cNvPr>
          <p:cNvSpPr txBox="1"/>
          <p:nvPr/>
        </p:nvSpPr>
        <p:spPr>
          <a:xfrm>
            <a:off x="-9000" y="4698420"/>
            <a:ext cx="6840000" cy="737289"/>
          </a:xfrm>
          <a:prstGeom prst="upArrowCallout">
            <a:avLst>
              <a:gd name="adj1" fmla="val 19538"/>
              <a:gd name="adj2" fmla="val 27442"/>
              <a:gd name="adj3" fmla="val 25000"/>
              <a:gd name="adj4" fmla="val 52765"/>
            </a:avLst>
          </a:prstGeom>
          <a:solidFill>
            <a:srgbClr val="FFE615"/>
          </a:solidFill>
          <a:ln>
            <a:solidFill>
              <a:srgbClr val="FFE615"/>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algn="ctr">
              <a:lnSpc>
                <a:spcPct val="115000"/>
              </a:lnSpc>
              <a:spcAft>
                <a:spcPts val="800"/>
              </a:spcAft>
            </a:pPr>
            <a:r>
              <a:rPr lang="de-DE" sz="1800" dirty="0">
                <a:effectLst/>
                <a:latin typeface="Calibri" panose="020F0502020204030204" pitchFamily="34" charset="0"/>
                <a:ea typeface="Calibri" panose="020F0502020204030204" pitchFamily="34" charset="0"/>
                <a:cs typeface="Times New Roman" panose="02020603050405020304" pitchFamily="18" charset="0"/>
              </a:rPr>
              <a:t>Die Persönlichkeitsrechte aller sind unbedingt zu achten. </a:t>
            </a:r>
          </a:p>
        </p:txBody>
      </p:sp>
      <p:sp>
        <p:nvSpPr>
          <p:cNvPr id="24" name="Textfeld 23">
            <a:extLst>
              <a:ext uri="{FF2B5EF4-FFF2-40B4-BE49-F238E27FC236}">
                <a16:creationId xmlns:a16="http://schemas.microsoft.com/office/drawing/2014/main" id="{B156C21E-4E98-49F8-869B-D0B42A04A5B1}"/>
              </a:ext>
            </a:extLst>
          </p:cNvPr>
          <p:cNvSpPr txBox="1"/>
          <p:nvPr/>
        </p:nvSpPr>
        <p:spPr>
          <a:xfrm>
            <a:off x="13500" y="8745691"/>
            <a:ext cx="6831000" cy="2292679"/>
          </a:xfrm>
          <a:prstGeom prst="rect">
            <a:avLst/>
          </a:prstGeom>
          <a:solidFill>
            <a:srgbClr val="FFE615"/>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nSpc>
                <a:spcPct val="115000"/>
              </a:lnSpc>
              <a:spcAft>
                <a:spcPts val="800"/>
              </a:spcAft>
            </a:pPr>
            <a:r>
              <a:rPr lang="de-DE" dirty="0">
                <a:effectLst/>
                <a:latin typeface="Calibri" panose="020F0502020204030204" pitchFamily="34" charset="0"/>
                <a:ea typeface="Calibri" panose="020F0502020204030204" pitchFamily="34" charset="0"/>
                <a:cs typeface="Times New Roman" panose="02020603050405020304" pitchFamily="18" charset="0"/>
              </a:rPr>
              <a:t>Medien sind an die Presse- und Informationsstelle zu verweisen. So ist sichergestellt, dass </a:t>
            </a:r>
          </a:p>
          <a:p>
            <a:pPr lvl="1">
              <a:lnSpc>
                <a:spcPct val="115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die Strafverfolgungsbehörden und </a:t>
            </a:r>
          </a:p>
          <a:p>
            <a:pPr lvl="1">
              <a:lnSpc>
                <a:spcPct val="115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die betroffenen Personen </a:t>
            </a:r>
          </a:p>
          <a:p>
            <a:pPr>
              <a:lnSpc>
                <a:spcPct val="115000"/>
              </a:lnSpc>
              <a:spcAft>
                <a:spcPts val="800"/>
              </a:spcAft>
            </a:pPr>
            <a:r>
              <a:rPr lang="de-DE" dirty="0">
                <a:latin typeface="Calibri" panose="020F0502020204030204" pitchFamily="34" charset="0"/>
                <a:ea typeface="Calibri" panose="020F0502020204030204" pitchFamily="34" charset="0"/>
                <a:cs typeface="Times New Roman" panose="02020603050405020304" pitchFamily="18" charset="0"/>
              </a:rPr>
              <a:t>vor Erscheinen der Pressemitteilungen über deren Inhalt informiert worden sind. </a:t>
            </a:r>
          </a:p>
        </p:txBody>
      </p:sp>
      <p:sp>
        <p:nvSpPr>
          <p:cNvPr id="25" name="Textfeld 24">
            <a:extLst>
              <a:ext uri="{FF2B5EF4-FFF2-40B4-BE49-F238E27FC236}">
                <a16:creationId xmlns:a16="http://schemas.microsoft.com/office/drawing/2014/main" id="{02C4AFD8-30DC-4D52-9879-1969A74119AB}"/>
              </a:ext>
            </a:extLst>
          </p:cNvPr>
          <p:cNvSpPr txBox="1"/>
          <p:nvPr/>
        </p:nvSpPr>
        <p:spPr>
          <a:xfrm>
            <a:off x="29026" y="5770029"/>
            <a:ext cx="6832454" cy="2862322"/>
          </a:xfrm>
          <a:prstGeom prst="rect">
            <a:avLst/>
          </a:prstGeom>
          <a:noFill/>
        </p:spPr>
        <p:txBody>
          <a:bodyPr wrap="square">
            <a:spAutoFit/>
          </a:bodyPr>
          <a:lstStyle/>
          <a:p>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Um Gerüchte einzudämmen, ist eine </a:t>
            </a: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verlässliche Kommunikation erforderlich:</a:t>
            </a:r>
          </a:p>
          <a:p>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1"/>
            <a:r>
              <a:rPr lang="de-DE" dirty="0">
                <a:solidFill>
                  <a:schemeClr val="bg1"/>
                </a:solidFill>
                <a:ea typeface="Calibri" panose="020F0502020204030204" pitchFamily="34" charset="0"/>
                <a:cs typeface="Times New Roman" panose="02020603050405020304" pitchFamily="18" charset="0"/>
              </a:rPr>
              <a:t>Es </a:t>
            </a:r>
            <a:r>
              <a:rPr lang="de-DE" dirty="0">
                <a:solidFill>
                  <a:schemeClr val="bg1"/>
                </a:solidFill>
                <a:ea typeface="Calibri" panose="020F0502020204030204" pitchFamily="34" charset="0"/>
                <a:cs typeface="Source Sans Pro" panose="020B0503030403020204" pitchFamily="34" charset="0"/>
              </a:rPr>
              <a:t>sind keine personenbezogenen Daten weiterzugeben, aber klar zu benennen, dass es einen Vorfall sexualisierter Gewalt gegeben hat und die richtigen Handlungsschritte eingeleitet worden sind.</a:t>
            </a:r>
          </a:p>
          <a:p>
            <a:pPr lvl="1"/>
            <a:endParaRPr lang="de-DE" dirty="0">
              <a:solidFill>
                <a:schemeClr val="bg1"/>
              </a:solidFill>
              <a:ea typeface="Calibri" panose="020F0502020204030204" pitchFamily="34" charset="0"/>
              <a:cs typeface="Times New Roman" panose="02020603050405020304" pitchFamily="18" charset="0"/>
            </a:endParaRPr>
          </a:p>
          <a:p>
            <a:pPr lvl="1"/>
            <a:r>
              <a:rPr lang="de-DE" dirty="0">
                <a:solidFill>
                  <a:schemeClr val="bg1"/>
                </a:solidFill>
                <a:ea typeface="Calibri" panose="020F0502020204030204" pitchFamily="34" charset="0"/>
                <a:cs typeface="Times New Roman" panose="02020603050405020304" pitchFamily="18" charset="0"/>
              </a:rPr>
              <a:t>Es ist nach außen zu signalisieren dass Fälle sexualisierter Gewalt nicht geduldet werden und Verantwortung übernommen wird. </a:t>
            </a:r>
          </a:p>
          <a:p>
            <a:pPr lvl="1"/>
            <a:endParaRPr lang="de-DE" dirty="0">
              <a:solidFill>
                <a:schemeClr val="bg1"/>
              </a:solidFill>
              <a:ea typeface="Calibri" panose="020F0502020204030204" pitchFamily="34" charset="0"/>
              <a:cs typeface="Times New Roman" panose="02020603050405020304" pitchFamily="18" charset="0"/>
            </a:endParaRPr>
          </a:p>
        </p:txBody>
      </p:sp>
      <p:pic>
        <p:nvPicPr>
          <p:cNvPr id="26" name="Grafik 25">
            <a:extLst>
              <a:ext uri="{FF2B5EF4-FFF2-40B4-BE49-F238E27FC236}">
                <a16:creationId xmlns:a16="http://schemas.microsoft.com/office/drawing/2014/main" id="{CD3614A5-E7A0-41F1-99A5-FA14FFFE97A4}"/>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65845" y="6704750"/>
            <a:ext cx="180000" cy="180000"/>
          </a:xfrm>
          <a:prstGeom prst="rect">
            <a:avLst/>
          </a:prstGeom>
          <a:solidFill>
            <a:schemeClr val="bg1">
              <a:alpha val="0"/>
            </a:schemeClr>
          </a:solidFill>
          <a:ln>
            <a:solidFill>
              <a:schemeClr val="bg1"/>
            </a:solidFill>
          </a:ln>
        </p:spPr>
      </p:pic>
      <p:pic>
        <p:nvPicPr>
          <p:cNvPr id="27" name="Grafik 26">
            <a:extLst>
              <a:ext uri="{FF2B5EF4-FFF2-40B4-BE49-F238E27FC236}">
                <a16:creationId xmlns:a16="http://schemas.microsoft.com/office/drawing/2014/main" id="{472E06D7-B157-49FC-9137-500010ABC4CC}"/>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65845" y="7804467"/>
            <a:ext cx="180000" cy="180000"/>
          </a:xfrm>
          <a:prstGeom prst="rect">
            <a:avLst/>
          </a:prstGeom>
          <a:solidFill>
            <a:schemeClr val="bg1">
              <a:alpha val="0"/>
            </a:schemeClr>
          </a:solidFill>
          <a:ln>
            <a:solidFill>
              <a:schemeClr val="bg1"/>
            </a:solidFill>
          </a:ln>
        </p:spPr>
      </p:pic>
      <p:pic>
        <p:nvPicPr>
          <p:cNvPr id="28" name="Grafik 27">
            <a:extLst>
              <a:ext uri="{FF2B5EF4-FFF2-40B4-BE49-F238E27FC236}">
                <a16:creationId xmlns:a16="http://schemas.microsoft.com/office/drawing/2014/main" id="{54916612-35ED-4B3B-91E9-13E63A10D426}"/>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65845" y="9593810"/>
            <a:ext cx="180000" cy="180000"/>
          </a:xfrm>
          <a:prstGeom prst="rect">
            <a:avLst/>
          </a:prstGeom>
          <a:solidFill>
            <a:schemeClr val="bg1">
              <a:alpha val="0"/>
            </a:schemeClr>
          </a:solidFill>
          <a:ln>
            <a:solidFill>
              <a:schemeClr val="tx1"/>
            </a:solidFill>
          </a:ln>
        </p:spPr>
      </p:pic>
      <p:pic>
        <p:nvPicPr>
          <p:cNvPr id="30" name="Grafik 29">
            <a:extLst>
              <a:ext uri="{FF2B5EF4-FFF2-40B4-BE49-F238E27FC236}">
                <a16:creationId xmlns:a16="http://schemas.microsoft.com/office/drawing/2014/main" id="{E3364004-BC6F-4A9A-B049-24F3F9AABCC4}"/>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65845" y="10032758"/>
            <a:ext cx="180000" cy="180000"/>
          </a:xfrm>
          <a:prstGeom prst="rect">
            <a:avLst/>
          </a:prstGeom>
          <a:solidFill>
            <a:schemeClr val="bg1">
              <a:alpha val="0"/>
            </a:schemeClr>
          </a:solidFill>
          <a:ln>
            <a:solidFill>
              <a:schemeClr val="tx1"/>
            </a:solidFill>
          </a:ln>
        </p:spPr>
      </p:pic>
      <p:sp>
        <p:nvSpPr>
          <p:cNvPr id="33" name="Textfeld 32">
            <a:extLst>
              <a:ext uri="{FF2B5EF4-FFF2-40B4-BE49-F238E27FC236}">
                <a16:creationId xmlns:a16="http://schemas.microsoft.com/office/drawing/2014/main" id="{4AC77911-D19A-4E52-AF54-3E408AFAC494}"/>
              </a:ext>
            </a:extLst>
          </p:cNvPr>
          <p:cNvSpPr txBox="1"/>
          <p:nvPr/>
        </p:nvSpPr>
        <p:spPr>
          <a:xfrm>
            <a:off x="-18000" y="11334723"/>
            <a:ext cx="6832454" cy="646331"/>
          </a:xfrm>
          <a:prstGeom prst="rect">
            <a:avLst/>
          </a:prstGeom>
          <a:noFill/>
        </p:spPr>
        <p:txBody>
          <a:bodyPr wrap="square">
            <a:spAutoFit/>
          </a:bodyPr>
          <a:lstStyle/>
          <a:p>
            <a:pPr algn="ctr"/>
            <a:r>
              <a:rPr lang="de-DE" dirty="0">
                <a:solidFill>
                  <a:schemeClr val="bg1"/>
                </a:solidFill>
                <a:ea typeface="Calibri" panose="020F0502020204030204" pitchFamily="34" charset="0"/>
                <a:cs typeface="Times New Roman" panose="02020603050405020304" pitchFamily="18" charset="0"/>
              </a:rPr>
              <a:t>Um Retraumatisierungen zu vermeiden sind betroffenensensible Sprachregelungen zu vereinbaren.</a:t>
            </a:r>
          </a:p>
        </p:txBody>
      </p:sp>
    </p:spTree>
    <p:extLst>
      <p:ext uri="{BB962C8B-B14F-4D97-AF65-F5344CB8AC3E}">
        <p14:creationId xmlns:p14="http://schemas.microsoft.com/office/powerpoint/2010/main" val="2102946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6" name="Rechteck 5">
            <a:extLst>
              <a:ext uri="{FF2B5EF4-FFF2-40B4-BE49-F238E27FC236}">
                <a16:creationId xmlns:a16="http://schemas.microsoft.com/office/drawing/2014/main" id="{98D4076F-29D3-4166-82A3-4A4E2D5986D6}"/>
              </a:ext>
            </a:extLst>
          </p:cNvPr>
          <p:cNvSpPr/>
          <p:nvPr/>
        </p:nvSpPr>
        <p:spPr>
          <a:xfrm>
            <a:off x="-20650" y="7462867"/>
            <a:ext cx="6858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76325" algn="ctr"/>
            <a:r>
              <a:rPr lang="de-DE" sz="2400" dirty="0">
                <a:solidFill>
                  <a:srgbClr val="E6E6E6"/>
                </a:solidFill>
                <a:effectLst/>
                <a:latin typeface="Calibri" panose="020F0502020204030204" pitchFamily="34" charset="0"/>
                <a:ea typeface="Calibri" panose="020F0502020204030204" pitchFamily="34" charset="0"/>
                <a:cs typeface="Times New Roman" panose="02020603050405020304" pitchFamily="18" charset="0"/>
              </a:rPr>
              <a:t>Individuelle und institutionelle Aufarbeitung</a:t>
            </a:r>
            <a:endParaRPr lang="de-DE" sz="2400" dirty="0">
              <a:solidFill>
                <a:srgbClr val="E6E6E6"/>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Rechteck 6">
            <a:extLst>
              <a:ext uri="{FF2B5EF4-FFF2-40B4-BE49-F238E27FC236}">
                <a16:creationId xmlns:a16="http://schemas.microsoft.com/office/drawing/2014/main" id="{19272529-15ED-46E3-8555-7E32337F0F1D}"/>
              </a:ext>
            </a:extLst>
          </p:cNvPr>
          <p:cNvSpPr/>
          <p:nvPr/>
        </p:nvSpPr>
        <p:spPr>
          <a:xfrm>
            <a:off x="-5220" y="7446241"/>
            <a:ext cx="1080000" cy="720000"/>
          </a:xfrm>
          <a:prstGeom prst="rect">
            <a:avLst/>
          </a:prstGeom>
          <a:solidFill>
            <a:srgbClr val="FF452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8" name="Grafik 7" descr="Venn-Diagramm mit einfarbiger Füllung">
            <a:extLst>
              <a:ext uri="{FF2B5EF4-FFF2-40B4-BE49-F238E27FC236}">
                <a16:creationId xmlns:a16="http://schemas.microsoft.com/office/drawing/2014/main" id="{D503FC31-7212-4C44-8327-262DD12CDC5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1265" y="7466989"/>
            <a:ext cx="720000" cy="720000"/>
          </a:xfrm>
          <a:prstGeom prst="rect">
            <a:avLst/>
          </a:prstGeom>
        </p:spPr>
      </p:pic>
      <p:sp>
        <p:nvSpPr>
          <p:cNvPr id="10" name="Rechteck 9">
            <a:extLst>
              <a:ext uri="{FF2B5EF4-FFF2-40B4-BE49-F238E27FC236}">
                <a16:creationId xmlns:a16="http://schemas.microsoft.com/office/drawing/2014/main" id="{75DA7CDE-AABD-4DBF-969F-7E2AE3027FBE}"/>
              </a:ext>
            </a:extLst>
          </p:cNvPr>
          <p:cNvSpPr/>
          <p:nvPr/>
        </p:nvSpPr>
        <p:spPr>
          <a:xfrm>
            <a:off x="-3875" y="1182682"/>
            <a:ext cx="6858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2675" algn="ctr"/>
            <a:r>
              <a:rPr lang="de-DE" sz="2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Rehabilitation</a:t>
            </a:r>
          </a:p>
        </p:txBody>
      </p:sp>
      <p:sp>
        <p:nvSpPr>
          <p:cNvPr id="11" name="Textfeld 10">
            <a:extLst>
              <a:ext uri="{FF2B5EF4-FFF2-40B4-BE49-F238E27FC236}">
                <a16:creationId xmlns:a16="http://schemas.microsoft.com/office/drawing/2014/main" id="{8F616665-321D-4AAC-BFA8-6DF9A12A8E16}"/>
              </a:ext>
            </a:extLst>
          </p:cNvPr>
          <p:cNvSpPr txBox="1"/>
          <p:nvPr/>
        </p:nvSpPr>
        <p:spPr>
          <a:xfrm>
            <a:off x="14488" y="1119972"/>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12" name="Rechteck 11">
            <a:extLst>
              <a:ext uri="{FF2B5EF4-FFF2-40B4-BE49-F238E27FC236}">
                <a16:creationId xmlns:a16="http://schemas.microsoft.com/office/drawing/2014/main" id="{67892303-CC8C-42CC-9DAF-C675E3BC22C4}"/>
              </a:ext>
            </a:extLst>
          </p:cNvPr>
          <p:cNvSpPr/>
          <p:nvPr/>
        </p:nvSpPr>
        <p:spPr>
          <a:xfrm>
            <a:off x="-4717" y="1182682"/>
            <a:ext cx="1080000" cy="720000"/>
          </a:xfrm>
          <a:prstGeom prst="rect">
            <a:avLst/>
          </a:prstGeom>
          <a:solidFill>
            <a:srgbClr val="FFBC1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3" name="Grafik 12" descr="Zielgruppe mit einfarbiger Füllung">
            <a:extLst>
              <a:ext uri="{FF2B5EF4-FFF2-40B4-BE49-F238E27FC236}">
                <a16:creationId xmlns:a16="http://schemas.microsoft.com/office/drawing/2014/main" id="{B93667BA-3A31-46D8-A0A0-2FE174CD81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9499" y="1195320"/>
            <a:ext cx="720000" cy="720000"/>
          </a:xfrm>
          <a:prstGeom prst="rect">
            <a:avLst/>
          </a:prstGeom>
        </p:spPr>
      </p:pic>
      <p:sp>
        <p:nvSpPr>
          <p:cNvPr id="16" name="Textfeld 15">
            <a:extLst>
              <a:ext uri="{FF2B5EF4-FFF2-40B4-BE49-F238E27FC236}">
                <a16:creationId xmlns:a16="http://schemas.microsoft.com/office/drawing/2014/main" id="{E52E885E-5BEE-46A4-92F8-5BC807956CD6}"/>
              </a:ext>
            </a:extLst>
          </p:cNvPr>
          <p:cNvSpPr txBox="1"/>
          <p:nvPr/>
        </p:nvSpPr>
        <p:spPr>
          <a:xfrm>
            <a:off x="159496" y="5489791"/>
            <a:ext cx="6480000" cy="1440000"/>
          </a:xfrm>
          <a:prstGeom prst="rect">
            <a:avLst/>
          </a:prstGeom>
          <a:solidFill>
            <a:srgbClr val="FFBC16"/>
          </a:solidFill>
          <a:ln>
            <a:solidFill>
              <a:srgbClr val="FFBC16"/>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nchor="ctr">
            <a:spAutoFit/>
          </a:bodyPr>
          <a:lstStyle/>
          <a:p>
            <a:pPr marL="171450"/>
            <a:r>
              <a:rPr lang="de-DE" dirty="0">
                <a:effectLst/>
                <a:latin typeface="Calibri" panose="020F0502020204030204" pitchFamily="34" charset="0"/>
                <a:ea typeface="Calibri" panose="020F0502020204030204" pitchFamily="34" charset="0"/>
              </a:rPr>
              <a:t>Hinweisgebende Personen sind zu bestärken, dass </a:t>
            </a:r>
            <a:r>
              <a:rPr lang="de-DE" dirty="0">
                <a:latin typeface="Calibri" panose="020F0502020204030204" pitchFamily="34" charset="0"/>
                <a:ea typeface="Calibri" panose="020F0502020204030204" pitchFamily="34" charset="0"/>
              </a:rPr>
              <a:t>es richtig gewesen ist</a:t>
            </a:r>
            <a:r>
              <a:rPr lang="de-DE" dirty="0">
                <a:effectLst/>
                <a:latin typeface="Calibri" panose="020F0502020204030204" pitchFamily="34" charset="0"/>
                <a:ea typeface="Calibri" panose="020F0502020204030204" pitchFamily="34" charset="0"/>
              </a:rPr>
              <a:t>, ihren Verdacht zu melden. Es sollte vor allem Erleichterung darüber zum Ausdruck gebracht werden, dass sich der Verdacht nicht erhärtet hat</a:t>
            </a:r>
            <a:r>
              <a:rPr lang="de-DE" dirty="0">
                <a:solidFill>
                  <a:schemeClr val="bg1"/>
                </a:solidFill>
                <a:effectLst/>
                <a:latin typeface="Calibri" panose="020F0502020204030204" pitchFamily="34" charset="0"/>
                <a:ea typeface="Calibri" panose="020F0502020204030204" pitchFamily="34" charset="0"/>
              </a:rPr>
              <a:t>. </a:t>
            </a:r>
            <a:endParaRPr lang="de-DE" dirty="0">
              <a:solidFill>
                <a:schemeClr val="bg1"/>
              </a:solidFill>
            </a:endParaRPr>
          </a:p>
        </p:txBody>
      </p:sp>
      <p:sp>
        <p:nvSpPr>
          <p:cNvPr id="18" name="Textfeld 17">
            <a:extLst>
              <a:ext uri="{FF2B5EF4-FFF2-40B4-BE49-F238E27FC236}">
                <a16:creationId xmlns:a16="http://schemas.microsoft.com/office/drawing/2014/main" id="{48145026-7C86-4D14-A609-9164EA395768}"/>
              </a:ext>
            </a:extLst>
          </p:cNvPr>
          <p:cNvSpPr txBox="1"/>
          <p:nvPr/>
        </p:nvSpPr>
        <p:spPr>
          <a:xfrm>
            <a:off x="159498" y="8629183"/>
            <a:ext cx="6480001" cy="1347805"/>
          </a:xfrm>
          <a:prstGeom prst="rect">
            <a:avLst/>
          </a:prstGeom>
          <a:noFill/>
        </p:spPr>
        <p:txBody>
          <a:bodyPr wrap="square">
            <a:spAutoFit/>
          </a:bodyPr>
          <a:lstStyle/>
          <a:p>
            <a:pPr>
              <a:lnSpc>
                <a:spcPct val="115000"/>
              </a:lnSpc>
              <a:spcAft>
                <a:spcPts val="800"/>
              </a:spcAft>
              <a:tabLst>
                <a:tab pos="171450" algn="l"/>
              </a:tabLst>
            </a:pP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Nach einer Intervention ist es notwendig, das Geschehene auf-zuarbeiten. Insbesondere, wenn ein Sachverhalt nicht aufgeklärt werden konnte, gilt es gemeinsam Wege zu finden, wie damit um-zugehen ist.</a:t>
            </a:r>
          </a:p>
        </p:txBody>
      </p:sp>
      <p:sp>
        <p:nvSpPr>
          <p:cNvPr id="20" name="Textfeld 19">
            <a:extLst>
              <a:ext uri="{FF2B5EF4-FFF2-40B4-BE49-F238E27FC236}">
                <a16:creationId xmlns:a16="http://schemas.microsoft.com/office/drawing/2014/main" id="{2DE1725E-785A-44B4-A907-DA736B217F63}"/>
              </a:ext>
            </a:extLst>
          </p:cNvPr>
          <p:cNvSpPr txBox="1"/>
          <p:nvPr/>
        </p:nvSpPr>
        <p:spPr>
          <a:xfrm>
            <a:off x="159496" y="10080186"/>
            <a:ext cx="6480001" cy="392159"/>
          </a:xfrm>
          <a:prstGeom prst="rect">
            <a:avLst/>
          </a:prstGeom>
          <a:noFill/>
        </p:spPr>
        <p:txBody>
          <a:bodyPr wrap="square">
            <a:spAutoFit/>
          </a:bodyPr>
          <a:lstStyle/>
          <a:p>
            <a:pPr>
              <a:lnSpc>
                <a:spcPct val="115000"/>
              </a:lnSpc>
              <a:spcAft>
                <a:spcPts val="800"/>
              </a:spcAft>
            </a:pP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Auch dieser Schritt wird durch das Interventionsteam begleitet. </a:t>
            </a: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Textfeld 22">
            <a:extLst>
              <a:ext uri="{FF2B5EF4-FFF2-40B4-BE49-F238E27FC236}">
                <a16:creationId xmlns:a16="http://schemas.microsoft.com/office/drawing/2014/main" id="{3A532BB8-B9C6-4228-98B3-3ABA60E9359E}"/>
              </a:ext>
            </a:extLst>
          </p:cNvPr>
          <p:cNvSpPr txBox="1"/>
          <p:nvPr/>
        </p:nvSpPr>
        <p:spPr>
          <a:xfrm>
            <a:off x="0" y="2102049"/>
            <a:ext cx="6837350" cy="3132000"/>
          </a:xfrm>
          <a:prstGeom prst="rect">
            <a:avLst/>
          </a:prstGeom>
          <a:noFill/>
        </p:spPr>
        <p:txBody>
          <a:bodyPr wrap="square">
            <a:spAutoFit/>
          </a:bodyPr>
          <a:lstStyle/>
          <a:p>
            <a:pPr marL="171450"/>
            <a:r>
              <a:rPr lang="de-DE" dirty="0">
                <a:solidFill>
                  <a:schemeClr val="bg1"/>
                </a:solidFill>
              </a:rPr>
              <a:t>Eine Rehabilitation hat mit der gleichen Sorgfalt zu erfolgen wie die übrigen Schritte des Interventionsleitfadens. </a:t>
            </a:r>
          </a:p>
          <a:p>
            <a:pPr marL="171450"/>
            <a:endParaRPr lang="de-DE" dirty="0">
              <a:solidFill>
                <a:schemeClr val="bg1"/>
              </a:solidFill>
            </a:endParaRPr>
          </a:p>
          <a:p>
            <a:pPr marL="628650" lvl="1"/>
            <a:r>
              <a:rPr lang="de-DE" dirty="0">
                <a:solidFill>
                  <a:schemeClr val="bg1"/>
                </a:solidFill>
              </a:rPr>
              <a:t>Allen Stellen, die über einen Verdacht informiert worden sind, ist mitzuteilen, wenn dieser ausgeräumt worden ist.</a:t>
            </a:r>
          </a:p>
          <a:p>
            <a:pPr marL="171450"/>
            <a:endParaRPr lang="de-DE" dirty="0">
              <a:solidFill>
                <a:schemeClr val="bg1"/>
              </a:solidFill>
            </a:endParaRPr>
          </a:p>
          <a:p>
            <a:pPr marL="628650" lvl="1"/>
            <a:r>
              <a:rPr lang="de-DE" dirty="0">
                <a:solidFill>
                  <a:schemeClr val="bg1"/>
                </a:solidFill>
              </a:rPr>
              <a:t>Die Reputation sowie  ggf. die Arbeitsfähigkeit der zu Unrecht beschuldigten Personen ist wiederherzustellen.</a:t>
            </a:r>
          </a:p>
          <a:p>
            <a:pPr marL="628650" lvl="1"/>
            <a:endParaRPr lang="de-DE" dirty="0">
              <a:solidFill>
                <a:schemeClr val="bg1"/>
              </a:solidFill>
            </a:endParaRPr>
          </a:p>
          <a:p>
            <a:pPr marL="628650" lvl="1"/>
            <a:r>
              <a:rPr lang="de-DE" dirty="0">
                <a:solidFill>
                  <a:schemeClr val="bg1"/>
                </a:solidFill>
              </a:rPr>
              <a:t>Dazu ist die Vertrauensbasis in der Einrichtung wieder aufzubauen</a:t>
            </a:r>
            <a:r>
              <a:rPr lang="de-D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p>
          <a:p>
            <a:pPr marL="171450"/>
            <a:endParaRPr lang="de-DE" dirty="0">
              <a:solidFill>
                <a:schemeClr val="bg1"/>
              </a:solidFill>
            </a:endParaRPr>
          </a:p>
          <a:p>
            <a:pPr marL="171450"/>
            <a:endParaRPr lang="de-DE" dirty="0"/>
          </a:p>
        </p:txBody>
      </p:sp>
      <p:pic>
        <p:nvPicPr>
          <p:cNvPr id="24" name="Grafik 23">
            <a:extLst>
              <a:ext uri="{FF2B5EF4-FFF2-40B4-BE49-F238E27FC236}">
                <a16:creationId xmlns:a16="http://schemas.microsoft.com/office/drawing/2014/main" id="{E7D57F3D-8C14-41CF-8299-1A98D8CBBFA4}"/>
              </a:ext>
            </a:extLst>
          </p:cNvPr>
          <p:cNvPicPr>
            <a:picLocks noChangeAspect="1"/>
          </p:cNvPicPr>
          <p:nvPr/>
        </p:nvPicPr>
        <p:blipFill>
          <a:blip r:embed="rId7">
            <a:lum bright="70000" contrast="-70000"/>
            <a:extLst>
              <a:ext uri="{BEBA8EAE-BF5A-486C-A8C5-ECC9F3942E4B}">
                <a14:imgProps xmlns:a14="http://schemas.microsoft.com/office/drawing/2010/main">
                  <a14:imgLayer r:embed="rId8">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334249" y="3027525"/>
            <a:ext cx="180000" cy="180000"/>
          </a:xfrm>
          <a:prstGeom prst="rect">
            <a:avLst/>
          </a:prstGeom>
          <a:solidFill>
            <a:schemeClr val="bg1">
              <a:alpha val="0"/>
            </a:schemeClr>
          </a:solidFill>
          <a:ln>
            <a:solidFill>
              <a:schemeClr val="bg1"/>
            </a:solidFill>
          </a:ln>
        </p:spPr>
      </p:pic>
      <p:pic>
        <p:nvPicPr>
          <p:cNvPr id="25" name="Grafik 24">
            <a:extLst>
              <a:ext uri="{FF2B5EF4-FFF2-40B4-BE49-F238E27FC236}">
                <a16:creationId xmlns:a16="http://schemas.microsoft.com/office/drawing/2014/main" id="{8CBB280F-9754-4037-B917-592838B17553}"/>
              </a:ext>
            </a:extLst>
          </p:cNvPr>
          <p:cNvPicPr>
            <a:picLocks noChangeAspect="1"/>
          </p:cNvPicPr>
          <p:nvPr/>
        </p:nvPicPr>
        <p:blipFill>
          <a:blip r:embed="rId7">
            <a:lum bright="70000" contrast="-70000"/>
            <a:extLst>
              <a:ext uri="{BEBA8EAE-BF5A-486C-A8C5-ECC9F3942E4B}">
                <a14:imgProps xmlns:a14="http://schemas.microsoft.com/office/drawing/2010/main">
                  <a14:imgLayer r:embed="rId8">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334249" y="3888544"/>
            <a:ext cx="180000" cy="180000"/>
          </a:xfrm>
          <a:prstGeom prst="rect">
            <a:avLst/>
          </a:prstGeom>
          <a:solidFill>
            <a:schemeClr val="bg1">
              <a:alpha val="0"/>
            </a:schemeClr>
          </a:solidFill>
          <a:ln>
            <a:solidFill>
              <a:schemeClr val="bg1"/>
            </a:solidFill>
          </a:ln>
        </p:spPr>
      </p:pic>
      <p:pic>
        <p:nvPicPr>
          <p:cNvPr id="27" name="Grafik 26">
            <a:extLst>
              <a:ext uri="{FF2B5EF4-FFF2-40B4-BE49-F238E27FC236}">
                <a16:creationId xmlns:a16="http://schemas.microsoft.com/office/drawing/2014/main" id="{30E5258F-3397-474A-82F0-271D8BC3CAAB}"/>
              </a:ext>
            </a:extLst>
          </p:cNvPr>
          <p:cNvPicPr>
            <a:picLocks noChangeAspect="1"/>
          </p:cNvPicPr>
          <p:nvPr/>
        </p:nvPicPr>
        <p:blipFill>
          <a:blip r:embed="rId7">
            <a:lum bright="70000" contrast="-70000"/>
            <a:extLst>
              <a:ext uri="{BEBA8EAE-BF5A-486C-A8C5-ECC9F3942E4B}">
                <a14:imgProps xmlns:a14="http://schemas.microsoft.com/office/drawing/2010/main">
                  <a14:imgLayer r:embed="rId8">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354780" y="4692270"/>
            <a:ext cx="180000" cy="180000"/>
          </a:xfrm>
          <a:prstGeom prst="rect">
            <a:avLst/>
          </a:prstGeom>
          <a:solidFill>
            <a:schemeClr val="bg1">
              <a:alpha val="0"/>
            </a:schemeClr>
          </a:solidFill>
          <a:ln>
            <a:solidFill>
              <a:schemeClr val="bg1"/>
            </a:solidFill>
          </a:ln>
        </p:spPr>
      </p:pic>
      <p:sp>
        <p:nvSpPr>
          <p:cNvPr id="31" name="Textfeld 30">
            <a:extLst>
              <a:ext uri="{FF2B5EF4-FFF2-40B4-BE49-F238E27FC236}">
                <a16:creationId xmlns:a16="http://schemas.microsoft.com/office/drawing/2014/main" id="{5A333CEE-DF28-48D6-9D2F-2F101E98C561}"/>
              </a:ext>
            </a:extLst>
          </p:cNvPr>
          <p:cNvSpPr txBox="1"/>
          <p:nvPr/>
        </p:nvSpPr>
        <p:spPr>
          <a:xfrm>
            <a:off x="159495" y="10777608"/>
            <a:ext cx="6480001" cy="1029256"/>
          </a:xfrm>
          <a:prstGeom prst="rect">
            <a:avLst/>
          </a:prstGeom>
          <a:solidFill>
            <a:srgbClr val="FF452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nSpc>
                <a:spcPct val="115000"/>
              </a:lnSpc>
              <a:spcAft>
                <a:spcPts val="800"/>
              </a:spcAft>
            </a:pP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Das Interventionsteam dokumentiert  den Verfahrensablauf lücken-los, sodass auch auf gesamtkirchlicher Ebene eine institutionelle Aufarbeitung und statistische Auswertung erfolgen kann. </a:t>
            </a:r>
          </a:p>
        </p:txBody>
      </p:sp>
    </p:spTree>
    <p:extLst>
      <p:ext uri="{BB962C8B-B14F-4D97-AF65-F5344CB8AC3E}">
        <p14:creationId xmlns:p14="http://schemas.microsoft.com/office/powerpoint/2010/main" val="294323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lussdiagramm: Prozess 32">
            <a:extLst>
              <a:ext uri="{FF2B5EF4-FFF2-40B4-BE49-F238E27FC236}">
                <a16:creationId xmlns:a16="http://schemas.microsoft.com/office/drawing/2014/main" id="{C880B7E8-3BCC-4F4E-B515-E9AA8231C497}"/>
              </a:ext>
            </a:extLst>
          </p:cNvPr>
          <p:cNvSpPr/>
          <p:nvPr/>
        </p:nvSpPr>
        <p:spPr>
          <a:xfrm>
            <a:off x="182358" y="4172672"/>
            <a:ext cx="5184000" cy="977515"/>
          </a:xfrm>
          <a:prstGeom prst="flowChartProcess">
            <a:avLst/>
          </a:prstGeom>
          <a:solidFill>
            <a:schemeClr val="bg1">
              <a:lumMod val="95000"/>
            </a:schemeClr>
          </a:solidFill>
          <a:ln>
            <a:solidFill>
              <a:srgbClr val="FF452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DE" sz="1600" dirty="0">
                <a:solidFill>
                  <a:srgbClr val="FF4520"/>
                </a:solidFill>
              </a:rPr>
              <a:t>Verdachts- und Gefährdungseinschätzung</a:t>
            </a:r>
          </a:p>
        </p:txBody>
      </p:sp>
      <p:sp>
        <p:nvSpPr>
          <p:cNvPr id="37" name="Textfeld 36">
            <a:extLst>
              <a:ext uri="{FF2B5EF4-FFF2-40B4-BE49-F238E27FC236}">
                <a16:creationId xmlns:a16="http://schemas.microsoft.com/office/drawing/2014/main" id="{25D94229-8521-4B0C-B6B6-8904CF1A2859}"/>
              </a:ext>
            </a:extLst>
          </p:cNvPr>
          <p:cNvSpPr txBox="1"/>
          <p:nvPr/>
        </p:nvSpPr>
        <p:spPr>
          <a:xfrm>
            <a:off x="4081549" y="4499059"/>
            <a:ext cx="1260000" cy="2340000"/>
          </a:xfrm>
          <a:prstGeom prst="downArrowCallout">
            <a:avLst>
              <a:gd name="adj1" fmla="val 22834"/>
              <a:gd name="adj2" fmla="val 25000"/>
              <a:gd name="adj3" fmla="val 25000"/>
              <a:gd name="adj4" fmla="val 24710"/>
            </a:avLst>
          </a:prstGeom>
          <a:solidFill>
            <a:srgbClr val="FF4520"/>
          </a:solidFill>
          <a:ln w="12700">
            <a:solidFill>
              <a:schemeClr val="bg1"/>
            </a:solidFill>
          </a:ln>
        </p:spPr>
        <p:txBody>
          <a:bodyPr wrap="none" rtlCol="0">
            <a:spAutoFit/>
          </a:bodyPr>
          <a:lstStyle/>
          <a:p>
            <a:pPr algn="ctr"/>
            <a:r>
              <a:rPr lang="de-DE" sz="1400" dirty="0">
                <a:solidFill>
                  <a:schemeClr val="bg1"/>
                </a:solidFill>
              </a:rPr>
              <a:t>erhärteter</a:t>
            </a:r>
          </a:p>
          <a:p>
            <a:pPr algn="ctr"/>
            <a:r>
              <a:rPr lang="de-DE" sz="1400" dirty="0">
                <a:solidFill>
                  <a:schemeClr val="bg1"/>
                </a:solidFill>
              </a:rPr>
              <a:t>Verdacht</a:t>
            </a:r>
          </a:p>
        </p:txBody>
      </p:sp>
      <p:sp>
        <p:nvSpPr>
          <p:cNvPr id="36" name="Textfeld 35">
            <a:extLst>
              <a:ext uri="{FF2B5EF4-FFF2-40B4-BE49-F238E27FC236}">
                <a16:creationId xmlns:a16="http://schemas.microsoft.com/office/drawing/2014/main" id="{F36E613E-120F-43EC-9EAB-B65F3890A658}"/>
              </a:ext>
            </a:extLst>
          </p:cNvPr>
          <p:cNvSpPr txBox="1"/>
          <p:nvPr/>
        </p:nvSpPr>
        <p:spPr>
          <a:xfrm>
            <a:off x="2789073" y="4499059"/>
            <a:ext cx="1260000" cy="2340000"/>
          </a:xfrm>
          <a:prstGeom prst="downArrowCallout">
            <a:avLst>
              <a:gd name="adj1" fmla="val 25000"/>
              <a:gd name="adj2" fmla="val 25000"/>
              <a:gd name="adj3" fmla="val 25000"/>
              <a:gd name="adj4" fmla="val 24825"/>
            </a:avLst>
          </a:prstGeom>
          <a:solidFill>
            <a:srgbClr val="FF4520"/>
          </a:solidFill>
          <a:ln>
            <a:solidFill>
              <a:schemeClr val="bg1"/>
            </a:solidFill>
          </a:ln>
        </p:spPr>
        <p:txBody>
          <a:bodyPr wrap="none" rtlCol="0">
            <a:spAutoFit/>
          </a:bodyPr>
          <a:lstStyle/>
          <a:p>
            <a:pPr algn="ctr"/>
            <a:r>
              <a:rPr lang="de-DE" sz="1400" dirty="0">
                <a:solidFill>
                  <a:schemeClr val="bg1"/>
                </a:solidFill>
              </a:rPr>
              <a:t>begründeter</a:t>
            </a:r>
          </a:p>
          <a:p>
            <a:pPr algn="ctr"/>
            <a:r>
              <a:rPr lang="de-DE" sz="1400" dirty="0">
                <a:solidFill>
                  <a:schemeClr val="bg1"/>
                </a:solidFill>
              </a:rPr>
              <a:t>Verdacht</a:t>
            </a:r>
          </a:p>
        </p:txBody>
      </p:sp>
      <p:sp>
        <p:nvSpPr>
          <p:cNvPr id="45" name="Legende: mit Pfeil nach unten 44">
            <a:extLst>
              <a:ext uri="{FF2B5EF4-FFF2-40B4-BE49-F238E27FC236}">
                <a16:creationId xmlns:a16="http://schemas.microsoft.com/office/drawing/2014/main" id="{B1FA45F9-9DDB-4E48-B913-01EE881F7B54}"/>
              </a:ext>
            </a:extLst>
          </p:cNvPr>
          <p:cNvSpPr/>
          <p:nvPr/>
        </p:nvSpPr>
        <p:spPr>
          <a:xfrm>
            <a:off x="314269" y="10407158"/>
            <a:ext cx="1476000" cy="802800"/>
          </a:xfrm>
          <a:prstGeom prst="downArrowCallout">
            <a:avLst/>
          </a:prstGeom>
          <a:solidFill>
            <a:srgbClr val="BD38A4"/>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solidFill>
              </a:rPr>
              <a:t>Rehabilitation</a:t>
            </a:r>
          </a:p>
        </p:txBody>
      </p:sp>
      <p:sp>
        <p:nvSpPr>
          <p:cNvPr id="56" name="Rechteck 55">
            <a:extLst>
              <a:ext uri="{FF2B5EF4-FFF2-40B4-BE49-F238E27FC236}">
                <a16:creationId xmlns:a16="http://schemas.microsoft.com/office/drawing/2014/main" id="{6E798A1D-7A99-424E-9697-8BB5851A191B}"/>
              </a:ext>
            </a:extLst>
          </p:cNvPr>
          <p:cNvSpPr/>
          <p:nvPr/>
        </p:nvSpPr>
        <p:spPr>
          <a:xfrm>
            <a:off x="130629" y="3364378"/>
            <a:ext cx="5277059" cy="8651240"/>
          </a:xfrm>
          <a:prstGeom prst="rect">
            <a:avLst/>
          </a:prstGeom>
          <a:noFill/>
          <a:ln w="38100">
            <a:solidFill>
              <a:srgbClr val="76D3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2E379BD2-A1AB-400F-8C9E-B3B98A90A227}"/>
              </a:ext>
            </a:extLst>
          </p:cNvPr>
          <p:cNvSpPr/>
          <p:nvPr/>
        </p:nvSpPr>
        <p:spPr>
          <a:xfrm>
            <a:off x="5484387" y="3364378"/>
            <a:ext cx="1330331" cy="8651240"/>
          </a:xfrm>
          <a:prstGeom prst="rect">
            <a:avLst/>
          </a:prstGeom>
          <a:noFill/>
          <a:ln w="38100">
            <a:solidFill>
              <a:srgbClr val="FFBC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8" name="Legende: mit Pfeil nach unten 37">
            <a:extLst>
              <a:ext uri="{FF2B5EF4-FFF2-40B4-BE49-F238E27FC236}">
                <a16:creationId xmlns:a16="http://schemas.microsoft.com/office/drawing/2014/main" id="{7C1C020A-3C72-427E-A37C-1797F4CA28C8}"/>
              </a:ext>
            </a:extLst>
          </p:cNvPr>
          <p:cNvSpPr/>
          <p:nvPr/>
        </p:nvSpPr>
        <p:spPr>
          <a:xfrm>
            <a:off x="1994184" y="6937893"/>
            <a:ext cx="3347365" cy="4332603"/>
          </a:xfrm>
          <a:prstGeom prst="downArrowCallout">
            <a:avLst>
              <a:gd name="adj1" fmla="val 9787"/>
              <a:gd name="adj2" fmla="val 11584"/>
              <a:gd name="adj3" fmla="val 9187"/>
              <a:gd name="adj4" fmla="val 80162"/>
            </a:avLst>
          </a:prstGeom>
          <a:solidFill>
            <a:srgbClr val="76D346"/>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1"/>
            <a:endParaRPr lang="de-DE" sz="200" b="1" dirty="0">
              <a:solidFill>
                <a:schemeClr val="tx1"/>
              </a:solidFill>
            </a:endParaRPr>
          </a:p>
          <a:p>
            <a:pPr marL="0" lvl="1" algn="ctr"/>
            <a:r>
              <a:rPr lang="de-DE" b="1" dirty="0">
                <a:solidFill>
                  <a:schemeClr val="tx1"/>
                </a:solidFill>
              </a:rPr>
              <a:t>Interventionsteam</a:t>
            </a:r>
          </a:p>
        </p:txBody>
      </p:sp>
      <p:sp>
        <p:nvSpPr>
          <p:cNvPr id="41" name="Rechteck 40">
            <a:extLst>
              <a:ext uri="{FF2B5EF4-FFF2-40B4-BE49-F238E27FC236}">
                <a16:creationId xmlns:a16="http://schemas.microsoft.com/office/drawing/2014/main" id="{C9E642C4-BF60-4F86-868A-70FE72AFB3CA}"/>
              </a:ext>
            </a:extLst>
          </p:cNvPr>
          <p:cNvSpPr/>
          <p:nvPr/>
        </p:nvSpPr>
        <p:spPr>
          <a:xfrm>
            <a:off x="2155788" y="9331424"/>
            <a:ext cx="4561761" cy="900000"/>
          </a:xfrm>
          <a:prstGeom prst="rect">
            <a:avLst/>
          </a:prstGeom>
          <a:solidFill>
            <a:srgbClr val="B7050C"/>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endParaRPr lang="de-DE" sz="1600" dirty="0">
              <a:solidFill>
                <a:schemeClr val="bg1"/>
              </a:solidFill>
            </a:endParaRPr>
          </a:p>
        </p:txBody>
      </p:sp>
      <p:sp>
        <p:nvSpPr>
          <p:cNvPr id="40" name="Rechteck 39">
            <a:extLst>
              <a:ext uri="{FF2B5EF4-FFF2-40B4-BE49-F238E27FC236}">
                <a16:creationId xmlns:a16="http://schemas.microsoft.com/office/drawing/2014/main" id="{4FBE7D3F-9242-4C76-A13B-60AABEA7A446}"/>
              </a:ext>
            </a:extLst>
          </p:cNvPr>
          <p:cNvSpPr/>
          <p:nvPr/>
        </p:nvSpPr>
        <p:spPr>
          <a:xfrm>
            <a:off x="2165610" y="8341499"/>
            <a:ext cx="4561761" cy="900000"/>
          </a:xfrm>
          <a:prstGeom prst="rect">
            <a:avLst/>
          </a:prstGeom>
          <a:solidFill>
            <a:srgbClr val="B7050C"/>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266700" algn="ctr"/>
            <a:endParaRPr lang="de-DE" sz="1600" dirty="0">
              <a:solidFill>
                <a:schemeClr val="bg1"/>
              </a:solidFill>
            </a:endParaRPr>
          </a:p>
        </p:txBody>
      </p:sp>
      <p:sp>
        <p:nvSpPr>
          <p:cNvPr id="39" name="Rechteck 38">
            <a:extLst>
              <a:ext uri="{FF2B5EF4-FFF2-40B4-BE49-F238E27FC236}">
                <a16:creationId xmlns:a16="http://schemas.microsoft.com/office/drawing/2014/main" id="{91EBE548-0559-4CCA-BCD3-8D340A1EE8F5}"/>
              </a:ext>
            </a:extLst>
          </p:cNvPr>
          <p:cNvSpPr/>
          <p:nvPr/>
        </p:nvSpPr>
        <p:spPr>
          <a:xfrm>
            <a:off x="2165610" y="7352166"/>
            <a:ext cx="4561761" cy="900000"/>
          </a:xfrm>
          <a:prstGeom prst="rect">
            <a:avLst/>
          </a:prstGeom>
          <a:solidFill>
            <a:srgbClr val="B7050C"/>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endParaRPr lang="de-DE" sz="1600" dirty="0">
              <a:solidFill>
                <a:schemeClr val="bg1"/>
              </a:solidFill>
            </a:endParaRPr>
          </a:p>
        </p:txBody>
      </p:sp>
      <p:sp>
        <p:nvSpPr>
          <p:cNvPr id="50" name="Rechteck 49">
            <a:extLst>
              <a:ext uri="{FF2B5EF4-FFF2-40B4-BE49-F238E27FC236}">
                <a16:creationId xmlns:a16="http://schemas.microsoft.com/office/drawing/2014/main" id="{A89AD988-3092-4160-8C0D-74A3D441E24C}"/>
              </a:ext>
            </a:extLst>
          </p:cNvPr>
          <p:cNvSpPr/>
          <p:nvPr/>
        </p:nvSpPr>
        <p:spPr>
          <a:xfrm rot="5400000">
            <a:off x="2463532" y="8231641"/>
            <a:ext cx="6833710" cy="468000"/>
          </a:xfrm>
          <a:prstGeom prst="rect">
            <a:avLst/>
          </a:prstGeom>
          <a:solidFill>
            <a:srgbClr val="FFBC16"/>
          </a:solidFill>
          <a:ln>
            <a:solidFill>
              <a:schemeClr val="tx1"/>
            </a:solid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Gemeindeleitung</a:t>
            </a:r>
            <a:endParaRPr lang="de-DE" b="1" dirty="0">
              <a:solidFill>
                <a:schemeClr val="tx1"/>
              </a:solidFill>
            </a:endParaRPr>
          </a:p>
        </p:txBody>
      </p:sp>
      <p:sp>
        <p:nvSpPr>
          <p:cNvPr id="32" name="Pfeil: nach rechts 31">
            <a:extLst>
              <a:ext uri="{FF2B5EF4-FFF2-40B4-BE49-F238E27FC236}">
                <a16:creationId xmlns:a16="http://schemas.microsoft.com/office/drawing/2014/main" id="{B01B2A22-CCD5-4042-AB1B-A1032096AAC6}"/>
              </a:ext>
            </a:extLst>
          </p:cNvPr>
          <p:cNvSpPr/>
          <p:nvPr/>
        </p:nvSpPr>
        <p:spPr>
          <a:xfrm>
            <a:off x="1652075" y="10348904"/>
            <a:ext cx="4590769" cy="612000"/>
          </a:xfrm>
          <a:prstGeom prst="rightArrow">
            <a:avLst/>
          </a:prstGeom>
          <a:solidFill>
            <a:schemeClr val="bg1"/>
          </a:solidFill>
          <a:ln w="28575">
            <a:solidFill>
              <a:srgbClr val="BD38A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955925" lvl="7"/>
            <a:r>
              <a:rPr lang="de-DE" sz="1400" dirty="0">
                <a:solidFill>
                  <a:srgbClr val="BD38A4"/>
                </a:solidFill>
              </a:rPr>
              <a:t>Beratung</a:t>
            </a:r>
          </a:p>
        </p:txBody>
      </p:sp>
      <p:sp>
        <p:nvSpPr>
          <p:cNvPr id="2" name="Pfeil: nach oben gebogen 1">
            <a:extLst>
              <a:ext uri="{FF2B5EF4-FFF2-40B4-BE49-F238E27FC236}">
                <a16:creationId xmlns:a16="http://schemas.microsoft.com/office/drawing/2014/main" id="{057BB23F-4698-45A1-808C-DF22856A5C8B}"/>
              </a:ext>
            </a:extLst>
          </p:cNvPr>
          <p:cNvSpPr/>
          <p:nvPr/>
        </p:nvSpPr>
        <p:spPr>
          <a:xfrm rot="10800000">
            <a:off x="1232435" y="8467335"/>
            <a:ext cx="761748" cy="1865927"/>
          </a:xfrm>
          <a:prstGeom prst="bentUpArrow">
            <a:avLst>
              <a:gd name="adj1" fmla="val 44362"/>
              <a:gd name="adj2" fmla="val 41997"/>
              <a:gd name="adj3" fmla="val 50000"/>
            </a:avLst>
          </a:prstGeom>
          <a:solidFill>
            <a:srgbClr val="76D346"/>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3" name="Textfeld 2">
            <a:extLst>
              <a:ext uri="{FF2B5EF4-FFF2-40B4-BE49-F238E27FC236}">
                <a16:creationId xmlns:a16="http://schemas.microsoft.com/office/drawing/2014/main" id="{B8C793CD-CDDF-44C6-88F9-BA3D069DD002}"/>
              </a:ext>
            </a:extLst>
          </p:cNvPr>
          <p:cNvSpPr txBox="1"/>
          <p:nvPr/>
        </p:nvSpPr>
        <p:spPr>
          <a:xfrm>
            <a:off x="134269" y="1054522"/>
            <a:ext cx="1440000" cy="900000"/>
          </a:xfrm>
          <a:prstGeom prst="flowChartOffpageConnector">
            <a:avLst/>
          </a:prstGeom>
          <a:solidFill>
            <a:srgbClr val="182FA3"/>
          </a:solidFill>
          <a:ln w="12700">
            <a:solidFill>
              <a:schemeClr val="bg1"/>
            </a:solidFill>
          </a:ln>
          <a:effectLst/>
        </p:spPr>
        <p:txBody>
          <a:bodyPr wrap="square" tIns="151200" bIns="151200" rtlCol="0" anchor="ctr">
            <a:spAutoFit/>
          </a:bodyPr>
          <a:lstStyle/>
          <a:p>
            <a:pPr algn="ctr"/>
            <a:r>
              <a:rPr lang="de-DE" sz="1600" b="1" dirty="0">
                <a:solidFill>
                  <a:schemeClr val="bg1"/>
                </a:solidFill>
              </a:rPr>
              <a:t>Mitarbeitende</a:t>
            </a:r>
          </a:p>
        </p:txBody>
      </p:sp>
      <p:sp>
        <p:nvSpPr>
          <p:cNvPr id="4" name="Textfeld 3">
            <a:extLst>
              <a:ext uri="{FF2B5EF4-FFF2-40B4-BE49-F238E27FC236}">
                <a16:creationId xmlns:a16="http://schemas.microsoft.com/office/drawing/2014/main" id="{4DDB4486-B763-41E4-BCE4-962E0392BB65}"/>
              </a:ext>
            </a:extLst>
          </p:cNvPr>
          <p:cNvSpPr txBox="1"/>
          <p:nvPr/>
        </p:nvSpPr>
        <p:spPr>
          <a:xfrm>
            <a:off x="3967687" y="1053005"/>
            <a:ext cx="1440000" cy="900000"/>
          </a:xfrm>
          <a:prstGeom prst="flowChartOffpageConnector">
            <a:avLst/>
          </a:prstGeom>
          <a:solidFill>
            <a:srgbClr val="0B80F6"/>
          </a:solidFill>
          <a:ln w="12700">
            <a:solidFill>
              <a:schemeClr val="bg1"/>
            </a:solidFill>
          </a:ln>
          <a:effectLst/>
        </p:spPr>
        <p:txBody>
          <a:bodyPr wrap="square" rtlCol="0" anchor="ctr">
            <a:spAutoFit/>
          </a:bodyPr>
          <a:lstStyle/>
          <a:p>
            <a:pPr algn="ctr"/>
            <a:endParaRPr lang="de-DE" sz="600" b="1" dirty="0">
              <a:solidFill>
                <a:schemeClr val="bg1"/>
              </a:solidFill>
            </a:endParaRPr>
          </a:p>
          <a:p>
            <a:pPr algn="ctr"/>
            <a:r>
              <a:rPr lang="de-DE" sz="1600" b="1" dirty="0">
                <a:solidFill>
                  <a:schemeClr val="bg1"/>
                </a:solidFill>
              </a:rPr>
              <a:t>Betroffene </a:t>
            </a:r>
          </a:p>
          <a:p>
            <a:pPr algn="ctr"/>
            <a:r>
              <a:rPr lang="de-DE" sz="1600" b="1" dirty="0">
                <a:solidFill>
                  <a:schemeClr val="bg1"/>
                </a:solidFill>
              </a:rPr>
              <a:t>Personen</a:t>
            </a:r>
          </a:p>
        </p:txBody>
      </p:sp>
      <p:sp>
        <p:nvSpPr>
          <p:cNvPr id="5" name="Textfeld 4">
            <a:extLst>
              <a:ext uri="{FF2B5EF4-FFF2-40B4-BE49-F238E27FC236}">
                <a16:creationId xmlns:a16="http://schemas.microsoft.com/office/drawing/2014/main" id="{1D1A8D47-81C4-426B-A4A4-A45A1E955B96}"/>
              </a:ext>
            </a:extLst>
          </p:cNvPr>
          <p:cNvSpPr txBox="1"/>
          <p:nvPr/>
        </p:nvSpPr>
        <p:spPr>
          <a:xfrm>
            <a:off x="1652075" y="1056958"/>
            <a:ext cx="1080000" cy="900000"/>
          </a:xfrm>
          <a:prstGeom prst="flowChartOffpageConnector">
            <a:avLst/>
          </a:prstGeom>
          <a:solidFill>
            <a:srgbClr val="182FA3"/>
          </a:solidFill>
          <a:ln w="12700">
            <a:solidFill>
              <a:schemeClr val="bg1"/>
            </a:solidFill>
          </a:ln>
          <a:effectLst/>
        </p:spPr>
        <p:txBody>
          <a:bodyPr wrap="none" tIns="151200" bIns="151200" rtlCol="0" anchor="ctr">
            <a:spAutoFit/>
          </a:bodyPr>
          <a:lstStyle/>
          <a:p>
            <a:pPr algn="ctr"/>
            <a:r>
              <a:rPr lang="de-DE" sz="1600" dirty="0">
                <a:solidFill>
                  <a:schemeClr val="bg1"/>
                </a:solidFill>
              </a:rPr>
              <a:t>Dritte</a:t>
            </a:r>
          </a:p>
        </p:txBody>
      </p:sp>
      <p:sp>
        <p:nvSpPr>
          <p:cNvPr id="6" name="Textfeld 5">
            <a:extLst>
              <a:ext uri="{FF2B5EF4-FFF2-40B4-BE49-F238E27FC236}">
                <a16:creationId xmlns:a16="http://schemas.microsoft.com/office/drawing/2014/main" id="{246AF8F6-1D2A-485D-987A-B7B63B39145A}"/>
              </a:ext>
            </a:extLst>
          </p:cNvPr>
          <p:cNvSpPr txBox="1"/>
          <p:nvPr/>
        </p:nvSpPr>
        <p:spPr>
          <a:xfrm>
            <a:off x="2809881" y="1046008"/>
            <a:ext cx="1080000" cy="900000"/>
          </a:xfrm>
          <a:prstGeom prst="flowChartOffpageConnector">
            <a:avLst/>
          </a:prstGeom>
          <a:solidFill>
            <a:srgbClr val="0B80F6"/>
          </a:solidFill>
          <a:ln w="12700">
            <a:solidFill>
              <a:schemeClr val="bg1"/>
            </a:solidFill>
          </a:ln>
          <a:effectLst/>
        </p:spPr>
        <p:txBody>
          <a:bodyPr wrap="none" tIns="151200" bIns="151200" rtlCol="0" anchor="ctr" anchorCtr="0">
            <a:spAutoFit/>
          </a:bodyPr>
          <a:lstStyle/>
          <a:p>
            <a:pPr algn="ctr"/>
            <a:r>
              <a:rPr lang="de-DE" sz="1600" dirty="0">
                <a:solidFill>
                  <a:schemeClr val="bg1"/>
                </a:solidFill>
              </a:rPr>
              <a:t>Angehörige</a:t>
            </a:r>
          </a:p>
        </p:txBody>
      </p:sp>
      <p:sp>
        <p:nvSpPr>
          <p:cNvPr id="7" name="Textfeld 6">
            <a:extLst>
              <a:ext uri="{FF2B5EF4-FFF2-40B4-BE49-F238E27FC236}">
                <a16:creationId xmlns:a16="http://schemas.microsoft.com/office/drawing/2014/main" id="{BA823A41-8CBF-484F-AB04-4D31937D689D}"/>
              </a:ext>
            </a:extLst>
          </p:cNvPr>
          <p:cNvSpPr txBox="1"/>
          <p:nvPr/>
        </p:nvSpPr>
        <p:spPr>
          <a:xfrm>
            <a:off x="5613964" y="1040441"/>
            <a:ext cx="1080000" cy="3780000"/>
          </a:xfrm>
          <a:prstGeom prst="flowChartOffpageConnector">
            <a:avLst/>
          </a:prstGeom>
          <a:solidFill>
            <a:srgbClr val="FA1571"/>
          </a:solidFill>
          <a:ln w="12700">
            <a:solidFill>
              <a:schemeClr val="bg1"/>
            </a:solidFill>
          </a:ln>
          <a:effectLst/>
        </p:spPr>
        <p:txBody>
          <a:bodyPr vert="vert" wrap="square" rtlCol="0" anchor="ctr">
            <a:spAutoFit/>
          </a:bodyPr>
          <a:lstStyle/>
          <a:p>
            <a:pPr algn="ctr"/>
            <a:r>
              <a:rPr lang="de-DE" sz="1600" dirty="0">
                <a:solidFill>
                  <a:schemeClr val="bg1"/>
                </a:solidFill>
              </a:rPr>
              <a:t>Strafverfolgungs-</a:t>
            </a:r>
          </a:p>
          <a:p>
            <a:pPr algn="ctr"/>
            <a:r>
              <a:rPr lang="de-DE" sz="1600" dirty="0" err="1">
                <a:solidFill>
                  <a:schemeClr val="bg1"/>
                </a:solidFill>
              </a:rPr>
              <a:t>behörden</a:t>
            </a:r>
            <a:endParaRPr lang="de-DE" sz="1600" dirty="0">
              <a:solidFill>
                <a:schemeClr val="bg1"/>
              </a:solidFill>
            </a:endParaRPr>
          </a:p>
        </p:txBody>
      </p:sp>
      <p:sp>
        <p:nvSpPr>
          <p:cNvPr id="8" name="Legende: mit Pfeil nach unten 7">
            <a:extLst>
              <a:ext uri="{FF2B5EF4-FFF2-40B4-BE49-F238E27FC236}">
                <a16:creationId xmlns:a16="http://schemas.microsoft.com/office/drawing/2014/main" id="{0FBA2C2B-D61E-42BF-B7AD-83E6AD995BDA}"/>
              </a:ext>
            </a:extLst>
          </p:cNvPr>
          <p:cNvSpPr/>
          <p:nvPr/>
        </p:nvSpPr>
        <p:spPr>
          <a:xfrm>
            <a:off x="134270" y="2025193"/>
            <a:ext cx="5273418" cy="1260000"/>
          </a:xfrm>
          <a:prstGeom prst="downArrowCallout">
            <a:avLst>
              <a:gd name="adj1" fmla="val 22439"/>
              <a:gd name="adj2" fmla="val 24001"/>
              <a:gd name="adj3" fmla="val 25000"/>
              <a:gd name="adj4" fmla="val 64605"/>
            </a:avLst>
          </a:prstGeom>
          <a:solidFill>
            <a:srgbClr val="76D346"/>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rPr>
              <a:t>Ansprechstelle</a:t>
            </a:r>
          </a:p>
          <a:p>
            <a:pPr algn="ctr"/>
            <a:r>
              <a:rPr lang="de-DE" sz="1400" dirty="0">
                <a:solidFill>
                  <a:schemeClr val="tx1"/>
                </a:solidFill>
              </a:rPr>
              <a:t>Telefon 0491/9198-195</a:t>
            </a:r>
          </a:p>
          <a:p>
            <a:pPr algn="ctr"/>
            <a:r>
              <a:rPr lang="de-DE" sz="1400" dirty="0">
                <a:solidFill>
                  <a:schemeClr val="tx1"/>
                </a:solidFill>
              </a:rPr>
              <a:t>ansprechstelle@reformiert.de</a:t>
            </a:r>
          </a:p>
        </p:txBody>
      </p:sp>
      <p:sp>
        <p:nvSpPr>
          <p:cNvPr id="31" name="Rechteck 30">
            <a:extLst>
              <a:ext uri="{FF2B5EF4-FFF2-40B4-BE49-F238E27FC236}">
                <a16:creationId xmlns:a16="http://schemas.microsoft.com/office/drawing/2014/main" id="{20ABBEAF-8B79-42DA-AD7E-FE196C9259BF}"/>
              </a:ext>
            </a:extLst>
          </p:cNvPr>
          <p:cNvSpPr/>
          <p:nvPr/>
        </p:nvSpPr>
        <p:spPr>
          <a:xfrm>
            <a:off x="112507" y="3819517"/>
            <a:ext cx="5295180" cy="2352961"/>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e-DE" dirty="0">
                <a:solidFill>
                  <a:srgbClr val="76D346"/>
                </a:solidFill>
              </a:rPr>
              <a:t>Fachstelle sexualisierte Gewalt</a:t>
            </a:r>
          </a:p>
          <a:p>
            <a:pPr algn="ctr"/>
            <a:endParaRPr lang="de-DE" dirty="0">
              <a:solidFill>
                <a:schemeClr val="tx1"/>
              </a:solidFill>
            </a:endParaRPr>
          </a:p>
          <a:p>
            <a:pPr algn="ctr"/>
            <a:endParaRPr lang="de-DE" dirty="0">
              <a:solidFill>
                <a:schemeClr val="tx1"/>
              </a:solidFill>
            </a:endParaRPr>
          </a:p>
        </p:txBody>
      </p:sp>
      <p:sp>
        <p:nvSpPr>
          <p:cNvPr id="35" name="Textfeld 34">
            <a:extLst>
              <a:ext uri="{FF2B5EF4-FFF2-40B4-BE49-F238E27FC236}">
                <a16:creationId xmlns:a16="http://schemas.microsoft.com/office/drawing/2014/main" id="{2BE4D657-0DCF-43B2-A68A-CAC00F0FCC33}"/>
              </a:ext>
            </a:extLst>
          </p:cNvPr>
          <p:cNvSpPr txBox="1"/>
          <p:nvPr/>
        </p:nvSpPr>
        <p:spPr>
          <a:xfrm>
            <a:off x="201826" y="4501905"/>
            <a:ext cx="1260000" cy="5796000"/>
          </a:xfrm>
          <a:prstGeom prst="downArrowCallout">
            <a:avLst>
              <a:gd name="adj1" fmla="val 21831"/>
              <a:gd name="adj2" fmla="val 25000"/>
              <a:gd name="adj3" fmla="val 25000"/>
              <a:gd name="adj4" fmla="val 10167"/>
            </a:avLst>
          </a:prstGeom>
          <a:solidFill>
            <a:srgbClr val="FF4520"/>
          </a:solidFill>
          <a:ln>
            <a:solidFill>
              <a:schemeClr val="bg1"/>
            </a:solidFill>
          </a:ln>
        </p:spPr>
        <p:txBody>
          <a:bodyPr wrap="none" rtlCol="0" anchor="ctr">
            <a:spAutoFit/>
          </a:bodyPr>
          <a:lstStyle/>
          <a:p>
            <a:r>
              <a:rPr lang="de-DE" sz="1400" dirty="0">
                <a:solidFill>
                  <a:schemeClr val="bg1"/>
                </a:solidFill>
              </a:rPr>
              <a:t>unbegründeter </a:t>
            </a:r>
          </a:p>
          <a:p>
            <a:pPr algn="ctr"/>
            <a:r>
              <a:rPr lang="de-DE" sz="1400" dirty="0">
                <a:solidFill>
                  <a:schemeClr val="bg1"/>
                </a:solidFill>
              </a:rPr>
              <a:t>Verdacht</a:t>
            </a:r>
          </a:p>
        </p:txBody>
      </p:sp>
      <p:sp>
        <p:nvSpPr>
          <p:cNvPr id="44" name="Rechteck 43">
            <a:extLst>
              <a:ext uri="{FF2B5EF4-FFF2-40B4-BE49-F238E27FC236}">
                <a16:creationId xmlns:a16="http://schemas.microsoft.com/office/drawing/2014/main" id="{BEAA9639-BB54-4C4D-B4F2-6DD6BF23D9EB}"/>
              </a:ext>
            </a:extLst>
          </p:cNvPr>
          <p:cNvSpPr/>
          <p:nvPr/>
        </p:nvSpPr>
        <p:spPr>
          <a:xfrm>
            <a:off x="233348" y="11306496"/>
            <a:ext cx="5108201" cy="576000"/>
          </a:xfrm>
          <a:prstGeom prst="rect">
            <a:avLst/>
          </a:prstGeom>
          <a:solidFill>
            <a:srgbClr val="BD38A4"/>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solidFill>
              </a:rPr>
              <a:t>individuelle und institutionelle</a:t>
            </a:r>
          </a:p>
          <a:p>
            <a:pPr algn="ctr"/>
            <a:r>
              <a:rPr lang="de-DE" sz="1600" dirty="0">
                <a:solidFill>
                  <a:schemeClr val="bg1"/>
                </a:solidFill>
              </a:rPr>
              <a:t>Aufarbeitung</a:t>
            </a:r>
            <a:r>
              <a:rPr lang="de-DE" sz="1400" dirty="0">
                <a:solidFill>
                  <a:schemeClr val="bg1"/>
                </a:solidFill>
              </a:rPr>
              <a:t> </a:t>
            </a:r>
          </a:p>
        </p:txBody>
      </p:sp>
      <p:sp>
        <p:nvSpPr>
          <p:cNvPr id="95" name="Textfeld 94">
            <a:extLst>
              <a:ext uri="{FF2B5EF4-FFF2-40B4-BE49-F238E27FC236}">
                <a16:creationId xmlns:a16="http://schemas.microsoft.com/office/drawing/2014/main" id="{A1B5C4D6-621A-4F93-9BB0-EBB05E655C1D}"/>
              </a:ext>
            </a:extLst>
          </p:cNvPr>
          <p:cNvSpPr txBox="1"/>
          <p:nvPr/>
        </p:nvSpPr>
        <p:spPr>
          <a:xfrm>
            <a:off x="4173965" y="2061383"/>
            <a:ext cx="1080000" cy="720000"/>
          </a:xfrm>
          <a:prstGeom prst="wedgeRoundRectCallout">
            <a:avLst>
              <a:gd name="adj1" fmla="val -113311"/>
              <a:gd name="adj2" fmla="val -39389"/>
              <a:gd name="adj3" fmla="val 16667"/>
            </a:avLst>
          </a:prstGeom>
          <a:solidFill>
            <a:schemeClr val="bg1"/>
          </a:solidFill>
          <a:ln w="12700">
            <a:solidFill>
              <a:srgbClr val="0B80F6"/>
            </a:solidFill>
          </a:ln>
        </p:spPr>
        <p:txBody>
          <a:bodyPr wrap="square" rtlCol="0" anchor="ctr">
            <a:spAutoFit/>
          </a:bodyPr>
          <a:lstStyle/>
          <a:p>
            <a:pPr algn="ctr"/>
            <a:r>
              <a:rPr lang="de-DE" sz="1400" dirty="0">
                <a:solidFill>
                  <a:srgbClr val="00B0F0"/>
                </a:solidFill>
              </a:rPr>
              <a:t>Beratung</a:t>
            </a:r>
          </a:p>
          <a:p>
            <a:pPr algn="ctr"/>
            <a:r>
              <a:rPr lang="de-DE" sz="1400" dirty="0">
                <a:solidFill>
                  <a:srgbClr val="00B0F0"/>
                </a:solidFill>
              </a:rPr>
              <a:t>zu ihren Rechten</a:t>
            </a:r>
            <a:endParaRPr lang="de-DE" dirty="0">
              <a:solidFill>
                <a:srgbClr val="00B0F0"/>
              </a:solidFill>
            </a:endParaRPr>
          </a:p>
        </p:txBody>
      </p:sp>
      <p:sp>
        <p:nvSpPr>
          <p:cNvPr id="96" name="Textfeld 95">
            <a:extLst>
              <a:ext uri="{FF2B5EF4-FFF2-40B4-BE49-F238E27FC236}">
                <a16:creationId xmlns:a16="http://schemas.microsoft.com/office/drawing/2014/main" id="{A5B074BB-9239-49C8-858A-098269374B12}"/>
              </a:ext>
            </a:extLst>
          </p:cNvPr>
          <p:cNvSpPr txBox="1"/>
          <p:nvPr/>
        </p:nvSpPr>
        <p:spPr>
          <a:xfrm>
            <a:off x="314269" y="2069625"/>
            <a:ext cx="1080000" cy="720000"/>
          </a:xfrm>
          <a:prstGeom prst="wedgeRoundRectCallout">
            <a:avLst>
              <a:gd name="adj1" fmla="val 103143"/>
              <a:gd name="adj2" fmla="val -41822"/>
              <a:gd name="adj3" fmla="val 16667"/>
            </a:avLst>
          </a:prstGeom>
          <a:solidFill>
            <a:schemeClr val="bg1"/>
          </a:solidFill>
          <a:ln w="12700">
            <a:solidFill>
              <a:srgbClr val="182FA3"/>
            </a:solidFill>
          </a:ln>
        </p:spPr>
        <p:txBody>
          <a:bodyPr wrap="none" rtlCol="0" anchor="ctr">
            <a:spAutoFit/>
          </a:bodyPr>
          <a:lstStyle/>
          <a:p>
            <a:pPr algn="ctr"/>
            <a:r>
              <a:rPr lang="de-DE" sz="1400" dirty="0">
                <a:solidFill>
                  <a:srgbClr val="182FA3"/>
                </a:solidFill>
              </a:rPr>
              <a:t>Beratung</a:t>
            </a:r>
          </a:p>
          <a:p>
            <a:pPr algn="ctr"/>
            <a:r>
              <a:rPr lang="de-DE" sz="1400" dirty="0">
                <a:solidFill>
                  <a:srgbClr val="182FA3"/>
                </a:solidFill>
              </a:rPr>
              <a:t>zur Melde-</a:t>
            </a:r>
          </a:p>
          <a:p>
            <a:pPr algn="ctr"/>
            <a:r>
              <a:rPr lang="de-DE" sz="1400" dirty="0" err="1">
                <a:solidFill>
                  <a:srgbClr val="182FA3"/>
                </a:solidFill>
              </a:rPr>
              <a:t>pflicht</a:t>
            </a:r>
            <a:endParaRPr lang="de-DE" dirty="0">
              <a:solidFill>
                <a:srgbClr val="182FA3"/>
              </a:solidFill>
            </a:endParaRPr>
          </a:p>
        </p:txBody>
      </p:sp>
      <p:sp>
        <p:nvSpPr>
          <p:cNvPr id="9" name="Textfeld 8">
            <a:extLst>
              <a:ext uri="{FF2B5EF4-FFF2-40B4-BE49-F238E27FC236}">
                <a16:creationId xmlns:a16="http://schemas.microsoft.com/office/drawing/2014/main" id="{E029E040-8A6B-4F35-A3EC-E76228059BD5}"/>
              </a:ext>
            </a:extLst>
          </p:cNvPr>
          <p:cNvSpPr txBox="1"/>
          <p:nvPr/>
        </p:nvSpPr>
        <p:spPr>
          <a:xfrm flipH="1">
            <a:off x="2247448" y="3452294"/>
            <a:ext cx="1080000" cy="360000"/>
          </a:xfrm>
          <a:prstGeom prst="foldedCorner">
            <a:avLst/>
          </a:prstGeom>
          <a:solidFill>
            <a:schemeClr val="bg1"/>
          </a:solidFill>
          <a:ln w="12700">
            <a:solidFill>
              <a:schemeClr val="tx1"/>
            </a:solidFill>
          </a:ln>
        </p:spPr>
        <p:txBody>
          <a:bodyPr wrap="square" rtlCol="0">
            <a:spAutoFit/>
          </a:bodyPr>
          <a:lstStyle/>
          <a:p>
            <a:pPr algn="ctr"/>
            <a:r>
              <a:rPr lang="de-DE" b="1" dirty="0"/>
              <a:t>Meldung  </a:t>
            </a:r>
          </a:p>
        </p:txBody>
      </p:sp>
      <p:pic>
        <p:nvPicPr>
          <p:cNvPr id="13" name="Grafik 12" descr="Warnung mit einfarbiger Füllung">
            <a:extLst>
              <a:ext uri="{FF2B5EF4-FFF2-40B4-BE49-F238E27FC236}">
                <a16:creationId xmlns:a16="http://schemas.microsoft.com/office/drawing/2014/main" id="{6EE06C75-E101-46DF-BE78-69586E9D894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42747" y="3196963"/>
            <a:ext cx="362008" cy="362008"/>
          </a:xfrm>
          <a:prstGeom prst="rect">
            <a:avLst/>
          </a:prstGeom>
        </p:spPr>
      </p:pic>
      <p:sp>
        <p:nvSpPr>
          <p:cNvPr id="10" name="Pfeil: nach rechts 9">
            <a:extLst>
              <a:ext uri="{FF2B5EF4-FFF2-40B4-BE49-F238E27FC236}">
                <a16:creationId xmlns:a16="http://schemas.microsoft.com/office/drawing/2014/main" id="{2F37792E-87D8-49CB-8175-EB5528F179F9}"/>
              </a:ext>
            </a:extLst>
          </p:cNvPr>
          <p:cNvSpPr/>
          <p:nvPr/>
        </p:nvSpPr>
        <p:spPr>
          <a:xfrm flipH="1">
            <a:off x="5537212" y="4839851"/>
            <a:ext cx="619517" cy="540000"/>
          </a:xfrm>
          <a:prstGeom prst="rightArrow">
            <a:avLst/>
          </a:prstGeom>
          <a:solidFill>
            <a:srgbClr val="FA1571"/>
          </a:solidFill>
          <a:ln w="28575">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Pfeil: nach rechts 29">
            <a:extLst>
              <a:ext uri="{FF2B5EF4-FFF2-40B4-BE49-F238E27FC236}">
                <a16:creationId xmlns:a16="http://schemas.microsoft.com/office/drawing/2014/main" id="{391D518F-571A-4667-945E-B6672AD654E2}"/>
              </a:ext>
            </a:extLst>
          </p:cNvPr>
          <p:cNvSpPr/>
          <p:nvPr/>
        </p:nvSpPr>
        <p:spPr>
          <a:xfrm>
            <a:off x="2126933" y="5817527"/>
            <a:ext cx="4029796" cy="612000"/>
          </a:xfrm>
          <a:prstGeom prst="rightArrow">
            <a:avLst>
              <a:gd name="adj1" fmla="val 50000"/>
              <a:gd name="adj2" fmla="val 50000"/>
            </a:avLst>
          </a:prstGeom>
          <a:solidFill>
            <a:schemeClr val="bg1"/>
          </a:solidFill>
          <a:ln w="28575">
            <a:solidFill>
              <a:srgbClr val="FF452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35238" lvl="5" defTabSz="450850"/>
            <a:r>
              <a:rPr lang="de-DE" sz="1400" dirty="0">
                <a:solidFill>
                  <a:srgbClr val="76D346"/>
                </a:solidFill>
              </a:rPr>
              <a:t>      </a:t>
            </a:r>
            <a:r>
              <a:rPr lang="de-DE" sz="1400" dirty="0">
                <a:solidFill>
                  <a:srgbClr val="FF4520"/>
                </a:solidFill>
              </a:rPr>
              <a:t>Beratung</a:t>
            </a:r>
          </a:p>
        </p:txBody>
      </p:sp>
      <p:sp>
        <p:nvSpPr>
          <p:cNvPr id="43" name="Pfeil: nach rechts 42">
            <a:extLst>
              <a:ext uri="{FF2B5EF4-FFF2-40B4-BE49-F238E27FC236}">
                <a16:creationId xmlns:a16="http://schemas.microsoft.com/office/drawing/2014/main" id="{6DA84D25-94CF-4724-9B2C-C9EAEB8CCE23}"/>
              </a:ext>
            </a:extLst>
          </p:cNvPr>
          <p:cNvSpPr/>
          <p:nvPr/>
        </p:nvSpPr>
        <p:spPr>
          <a:xfrm>
            <a:off x="4724400" y="6862616"/>
            <a:ext cx="1457699" cy="612000"/>
          </a:xfrm>
          <a:prstGeom prst="rightArrow">
            <a:avLst/>
          </a:prstGeom>
          <a:solidFill>
            <a:schemeClr val="bg1"/>
          </a:solidFill>
          <a:ln w="28575">
            <a:solidFill>
              <a:srgbClr val="B7050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B7050C"/>
                </a:solidFill>
              </a:rPr>
              <a:t>Beratung</a:t>
            </a:r>
          </a:p>
        </p:txBody>
      </p:sp>
      <p:sp>
        <p:nvSpPr>
          <p:cNvPr id="51" name="Rechteck 50">
            <a:extLst>
              <a:ext uri="{FF2B5EF4-FFF2-40B4-BE49-F238E27FC236}">
                <a16:creationId xmlns:a16="http://schemas.microsoft.com/office/drawing/2014/main" id="{A6A759EF-7BE6-4723-9D2A-C3CD863BA0F7}"/>
              </a:ext>
            </a:extLst>
          </p:cNvPr>
          <p:cNvSpPr/>
          <p:nvPr/>
        </p:nvSpPr>
        <p:spPr>
          <a:xfrm rot="5400000">
            <a:off x="3004382" y="8176034"/>
            <a:ext cx="6944924" cy="468000"/>
          </a:xfrm>
          <a:prstGeom prst="rect">
            <a:avLst/>
          </a:prstGeom>
          <a:solidFill>
            <a:srgbClr val="FFBC16"/>
          </a:solidFill>
          <a:ln>
            <a:solidFill>
              <a:schemeClr val="tx1"/>
            </a:solid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Kirchenleitung</a:t>
            </a:r>
            <a:endParaRPr lang="de-DE" sz="1600" dirty="0">
              <a:solidFill>
                <a:schemeClr val="tx1"/>
              </a:solidFill>
            </a:endParaRPr>
          </a:p>
        </p:txBody>
      </p:sp>
      <p:sp>
        <p:nvSpPr>
          <p:cNvPr id="48" name="Pfeil: nach rechts 47">
            <a:extLst>
              <a:ext uri="{FF2B5EF4-FFF2-40B4-BE49-F238E27FC236}">
                <a16:creationId xmlns:a16="http://schemas.microsoft.com/office/drawing/2014/main" id="{E9218555-4852-4936-A7D3-2128F9D69C6F}"/>
              </a:ext>
            </a:extLst>
          </p:cNvPr>
          <p:cNvSpPr/>
          <p:nvPr/>
        </p:nvSpPr>
        <p:spPr>
          <a:xfrm>
            <a:off x="4724401" y="11286138"/>
            <a:ext cx="1476276" cy="612000"/>
          </a:xfrm>
          <a:prstGeom prst="rightArrow">
            <a:avLst/>
          </a:prstGeom>
          <a:solidFill>
            <a:schemeClr val="bg1"/>
          </a:solidFill>
          <a:ln w="28575">
            <a:solidFill>
              <a:srgbClr val="BD38A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rgbClr val="BD38A4"/>
                </a:solidFill>
              </a:rPr>
              <a:t>Beratung</a:t>
            </a:r>
          </a:p>
        </p:txBody>
      </p:sp>
      <p:sp>
        <p:nvSpPr>
          <p:cNvPr id="11" name="Textfeld 10">
            <a:extLst>
              <a:ext uri="{FF2B5EF4-FFF2-40B4-BE49-F238E27FC236}">
                <a16:creationId xmlns:a16="http://schemas.microsoft.com/office/drawing/2014/main" id="{AA1F52FF-D77F-4406-B21F-04229BA0592D}"/>
              </a:ext>
            </a:extLst>
          </p:cNvPr>
          <p:cNvSpPr txBox="1"/>
          <p:nvPr/>
        </p:nvSpPr>
        <p:spPr>
          <a:xfrm>
            <a:off x="2166664" y="7522798"/>
            <a:ext cx="3464412" cy="584775"/>
          </a:xfrm>
          <a:prstGeom prst="rect">
            <a:avLst/>
          </a:prstGeom>
          <a:noFill/>
        </p:spPr>
        <p:txBody>
          <a:bodyPr wrap="square" rtlCol="0">
            <a:spAutoFit/>
          </a:bodyPr>
          <a:lstStyle/>
          <a:p>
            <a:pPr marL="0" lvl="1" algn="ctr"/>
            <a:r>
              <a:rPr lang="de-DE" sz="1600" dirty="0">
                <a:solidFill>
                  <a:schemeClr val="bg1"/>
                </a:solidFill>
              </a:rPr>
              <a:t>Einschaltung der Strafverfolgungs- und staatlichen Aufsichtsbehörden</a:t>
            </a:r>
            <a:endParaRPr lang="de-DE" sz="1600" dirty="0"/>
          </a:p>
        </p:txBody>
      </p:sp>
      <p:sp>
        <p:nvSpPr>
          <p:cNvPr id="15" name="Textfeld 14">
            <a:extLst>
              <a:ext uri="{FF2B5EF4-FFF2-40B4-BE49-F238E27FC236}">
                <a16:creationId xmlns:a16="http://schemas.microsoft.com/office/drawing/2014/main" id="{2B5763BE-024B-4AD8-BD7E-AF40EB16B349}"/>
              </a:ext>
            </a:extLst>
          </p:cNvPr>
          <p:cNvSpPr txBox="1"/>
          <p:nvPr/>
        </p:nvSpPr>
        <p:spPr>
          <a:xfrm>
            <a:off x="2178204" y="8490281"/>
            <a:ext cx="3448289" cy="584775"/>
          </a:xfrm>
          <a:prstGeom prst="rect">
            <a:avLst/>
          </a:prstGeom>
          <a:noFill/>
        </p:spPr>
        <p:txBody>
          <a:bodyPr wrap="square" rtlCol="0">
            <a:spAutoFit/>
          </a:bodyPr>
          <a:lstStyle/>
          <a:p>
            <a:pPr marL="0" lvl="1" indent="266700" algn="ctr"/>
            <a:r>
              <a:rPr lang="de-DE" sz="1600" dirty="0">
                <a:solidFill>
                  <a:schemeClr val="bg1"/>
                </a:solidFill>
              </a:rPr>
              <a:t>Erwägung arbeits- bzw. </a:t>
            </a:r>
          </a:p>
          <a:p>
            <a:pPr marL="0" lvl="1" algn="ctr"/>
            <a:r>
              <a:rPr lang="de-DE" sz="1600" dirty="0">
                <a:solidFill>
                  <a:schemeClr val="bg1"/>
                </a:solidFill>
              </a:rPr>
              <a:t>dienstrechtlicher Maßnahmen</a:t>
            </a:r>
          </a:p>
        </p:txBody>
      </p:sp>
      <p:sp>
        <p:nvSpPr>
          <p:cNvPr id="16" name="Textfeld 15">
            <a:extLst>
              <a:ext uri="{FF2B5EF4-FFF2-40B4-BE49-F238E27FC236}">
                <a16:creationId xmlns:a16="http://schemas.microsoft.com/office/drawing/2014/main" id="{EE703168-2C6C-4593-B5F7-7C8CD7282A25}"/>
              </a:ext>
            </a:extLst>
          </p:cNvPr>
          <p:cNvSpPr txBox="1"/>
          <p:nvPr/>
        </p:nvSpPr>
        <p:spPr>
          <a:xfrm>
            <a:off x="2163313" y="9501187"/>
            <a:ext cx="3448290" cy="584775"/>
          </a:xfrm>
          <a:prstGeom prst="rect">
            <a:avLst/>
          </a:prstGeom>
          <a:noFill/>
        </p:spPr>
        <p:txBody>
          <a:bodyPr wrap="square" rtlCol="0">
            <a:spAutoFit/>
          </a:bodyPr>
          <a:lstStyle/>
          <a:p>
            <a:pPr marL="0" lvl="1" algn="ctr"/>
            <a:r>
              <a:rPr lang="de-DE" sz="1600" dirty="0">
                <a:solidFill>
                  <a:schemeClr val="bg1"/>
                </a:solidFill>
              </a:rPr>
              <a:t>interne und externe </a:t>
            </a:r>
          </a:p>
          <a:p>
            <a:pPr marL="0" lvl="1" algn="ctr"/>
            <a:r>
              <a:rPr lang="de-DE" sz="1600" dirty="0">
                <a:solidFill>
                  <a:schemeClr val="bg1"/>
                </a:solidFill>
              </a:rPr>
              <a:t>Kommunikation</a:t>
            </a:r>
          </a:p>
        </p:txBody>
      </p:sp>
      <p:sp>
        <p:nvSpPr>
          <p:cNvPr id="34" name="Textfeld 33">
            <a:extLst>
              <a:ext uri="{FF2B5EF4-FFF2-40B4-BE49-F238E27FC236}">
                <a16:creationId xmlns:a16="http://schemas.microsoft.com/office/drawing/2014/main" id="{18DBA48F-A0ED-4ED9-90AA-249014D1CD36}"/>
              </a:ext>
            </a:extLst>
          </p:cNvPr>
          <p:cNvSpPr txBox="1"/>
          <p:nvPr/>
        </p:nvSpPr>
        <p:spPr>
          <a:xfrm>
            <a:off x="1496306" y="4502101"/>
            <a:ext cx="1260000" cy="1584000"/>
          </a:xfrm>
          <a:prstGeom prst="downArrowCallout">
            <a:avLst>
              <a:gd name="adj1" fmla="val 22834"/>
              <a:gd name="adj2" fmla="val 25000"/>
              <a:gd name="adj3" fmla="val 25000"/>
              <a:gd name="adj4" fmla="val 36802"/>
            </a:avLst>
          </a:prstGeom>
          <a:solidFill>
            <a:srgbClr val="FF4520"/>
          </a:solidFill>
          <a:ln>
            <a:solidFill>
              <a:schemeClr val="bg1"/>
            </a:solidFill>
          </a:ln>
        </p:spPr>
        <p:txBody>
          <a:bodyPr wrap="none" rtlCol="0">
            <a:spAutoFit/>
          </a:bodyPr>
          <a:lstStyle/>
          <a:p>
            <a:pPr algn="ctr"/>
            <a:r>
              <a:rPr lang="de-DE" sz="1400" dirty="0">
                <a:solidFill>
                  <a:schemeClr val="bg1"/>
                </a:solidFill>
              </a:rPr>
              <a:t>vager</a:t>
            </a:r>
          </a:p>
          <a:p>
            <a:pPr algn="ctr"/>
            <a:r>
              <a:rPr lang="de-DE" sz="1400" dirty="0">
                <a:solidFill>
                  <a:schemeClr val="bg1"/>
                </a:solidFill>
              </a:rPr>
              <a:t>Verdacht</a:t>
            </a:r>
          </a:p>
        </p:txBody>
      </p:sp>
    </p:spTree>
    <p:extLst>
      <p:ext uri="{BB962C8B-B14F-4D97-AF65-F5344CB8AC3E}">
        <p14:creationId xmlns:p14="http://schemas.microsoft.com/office/powerpoint/2010/main" val="1580929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pic>
        <p:nvPicPr>
          <p:cNvPr id="18" name="Grafik 17">
            <a:extLst>
              <a:ext uri="{FF2B5EF4-FFF2-40B4-BE49-F238E27FC236}">
                <a16:creationId xmlns:a16="http://schemas.microsoft.com/office/drawing/2014/main" id="{0CB382AD-454D-499C-AAFC-75AAC5E68C76}"/>
              </a:ext>
            </a:extLst>
          </p:cNvPr>
          <p:cNvPicPr/>
          <p:nvPr/>
        </p:nvPicPr>
        <p:blipFill>
          <a:blip r:embed="rId3">
            <a:extLst>
              <a:ext uri="{28A0092B-C50C-407E-A947-70E740481C1C}">
                <a14:useLocalDpi xmlns:a14="http://schemas.microsoft.com/office/drawing/2010/main" val="0"/>
              </a:ext>
            </a:extLst>
          </a:blip>
          <a:stretch>
            <a:fillRect/>
          </a:stretch>
        </p:blipFill>
        <p:spPr>
          <a:xfrm>
            <a:off x="168460" y="6215080"/>
            <a:ext cx="5503726" cy="5700790"/>
          </a:xfrm>
          <a:prstGeom prst="rect">
            <a:avLst/>
          </a:prstGeom>
        </p:spPr>
      </p:pic>
      <p:graphicFrame>
        <p:nvGraphicFramePr>
          <p:cNvPr id="20" name="Diagramm 19">
            <a:extLst>
              <a:ext uri="{FF2B5EF4-FFF2-40B4-BE49-F238E27FC236}">
                <a16:creationId xmlns:a16="http://schemas.microsoft.com/office/drawing/2014/main" id="{7581FC18-759A-48E5-846B-EB38EE4001B3}"/>
              </a:ext>
            </a:extLst>
          </p:cNvPr>
          <p:cNvGraphicFramePr/>
          <p:nvPr>
            <p:extLst>
              <p:ext uri="{D42A27DB-BD31-4B8C-83A1-F6EECF244321}">
                <p14:modId xmlns:p14="http://schemas.microsoft.com/office/powerpoint/2010/main" val="2164974187"/>
              </p:ext>
            </p:extLst>
          </p:nvPr>
        </p:nvGraphicFramePr>
        <p:xfrm>
          <a:off x="2504391" y="6471932"/>
          <a:ext cx="4227681" cy="50482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2" name="Textfeld 21">
            <a:extLst>
              <a:ext uri="{FF2B5EF4-FFF2-40B4-BE49-F238E27FC236}">
                <a16:creationId xmlns:a16="http://schemas.microsoft.com/office/drawing/2014/main" id="{47993D4C-6716-48E9-AF36-9D9016D6B9B3}"/>
              </a:ext>
            </a:extLst>
          </p:cNvPr>
          <p:cNvSpPr txBox="1"/>
          <p:nvPr/>
        </p:nvSpPr>
        <p:spPr>
          <a:xfrm>
            <a:off x="3312072" y="6439550"/>
            <a:ext cx="3420000" cy="773673"/>
          </a:xfrm>
          <a:prstGeom prst="rect">
            <a:avLst/>
          </a:prstGeom>
          <a:noFill/>
          <a:ln>
            <a:noFill/>
          </a:ln>
        </p:spPr>
        <p:txBody>
          <a:bodyPr wrap="square">
            <a:spAutoFit/>
          </a:bodyPr>
          <a:lstStyle/>
          <a:p>
            <a:pPr>
              <a:lnSpc>
                <a:spcPct val="107000"/>
              </a:lnSpc>
              <a:spcAft>
                <a:spcPts val="800"/>
              </a:spcAft>
            </a:pPr>
            <a:r>
              <a:rPr lang="de-DE" sz="1400" b="1" dirty="0">
                <a:solidFill>
                  <a:srgbClr val="FFE615"/>
                </a:solidFill>
                <a:effectLst/>
                <a:latin typeface="Calibri" panose="020F0502020204030204" pitchFamily="34" charset="0"/>
                <a:ea typeface="Calibri" panose="020F0502020204030204" pitchFamily="34" charset="0"/>
                <a:cs typeface="Times New Roman" panose="02020603050405020304" pitchFamily="18" charset="0"/>
              </a:rPr>
              <a:t>Erkennen:</a:t>
            </a:r>
            <a:r>
              <a:rPr lang="de-DE" sz="1400" dirty="0">
                <a:solidFill>
                  <a:srgbClr val="FFE615"/>
                </a:solidFill>
                <a:effectLst/>
                <a:latin typeface="Calibri" panose="020F0502020204030204" pitchFamily="34" charset="0"/>
                <a:ea typeface="Calibri" panose="020F0502020204030204" pitchFamily="34" charset="0"/>
                <a:cs typeface="Times New Roman" panose="02020603050405020304" pitchFamily="18" charset="0"/>
              </a:rPr>
              <a:t> </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Verdachtsmomente ernst nehmen, eindeutig benennen und nicht bagatellisieren.</a:t>
            </a:r>
            <a:endPar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Textfeld 23">
            <a:extLst>
              <a:ext uri="{FF2B5EF4-FFF2-40B4-BE49-F238E27FC236}">
                <a16:creationId xmlns:a16="http://schemas.microsoft.com/office/drawing/2014/main" id="{3545CDE5-FC03-4762-8F2B-00DF71772357}"/>
              </a:ext>
            </a:extLst>
          </p:cNvPr>
          <p:cNvSpPr txBox="1"/>
          <p:nvPr/>
        </p:nvSpPr>
        <p:spPr>
          <a:xfrm>
            <a:off x="3260278" y="7431863"/>
            <a:ext cx="3420000" cy="773673"/>
          </a:xfrm>
          <a:prstGeom prst="rect">
            <a:avLst/>
          </a:prstGeom>
          <a:noFill/>
          <a:ln>
            <a:noFill/>
          </a:ln>
        </p:spPr>
        <p:txBody>
          <a:bodyPr wrap="square">
            <a:spAutoFit/>
          </a:bodyPr>
          <a:lstStyle/>
          <a:p>
            <a:pPr>
              <a:lnSpc>
                <a:spcPct val="107000"/>
              </a:lnSpc>
              <a:spcAft>
                <a:spcPts val="800"/>
              </a:spcAft>
            </a:pPr>
            <a:r>
              <a:rPr lang="de-DE" sz="1400" b="1" dirty="0">
                <a:solidFill>
                  <a:srgbClr val="FFBC16"/>
                </a:solidFill>
                <a:effectLst/>
                <a:latin typeface="Calibri" panose="020F0502020204030204" pitchFamily="34" charset="0"/>
                <a:ea typeface="Calibri" panose="020F0502020204030204" pitchFamily="34" charset="0"/>
                <a:cs typeface="Times New Roman" panose="02020603050405020304" pitchFamily="18" charset="0"/>
              </a:rPr>
              <a:t>Ruhe bewahren:</a:t>
            </a:r>
            <a:r>
              <a:rPr lang="de-DE" sz="1400" dirty="0">
                <a:solidFill>
                  <a:srgbClr val="FFBC16"/>
                </a:solidFill>
                <a:effectLst/>
                <a:latin typeface="Calibri" panose="020F0502020204030204" pitchFamily="34" charset="0"/>
                <a:ea typeface="Calibri" panose="020F0502020204030204" pitchFamily="34" charset="0"/>
                <a:cs typeface="Times New Roman" panose="02020603050405020304" pitchFamily="18" charset="0"/>
              </a:rPr>
              <a:t> </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Überlegt und nicht überstürzt handeln. Den Verfahrensschritten des</a:t>
            </a: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Interventionsleitfadens folgen.</a:t>
            </a:r>
            <a:endPar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Textfeld 25">
            <a:extLst>
              <a:ext uri="{FF2B5EF4-FFF2-40B4-BE49-F238E27FC236}">
                <a16:creationId xmlns:a16="http://schemas.microsoft.com/office/drawing/2014/main" id="{DCEF11B5-B4F0-4D65-8B0B-ACD9F1C070D6}"/>
              </a:ext>
            </a:extLst>
          </p:cNvPr>
          <p:cNvSpPr txBox="1"/>
          <p:nvPr/>
        </p:nvSpPr>
        <p:spPr>
          <a:xfrm>
            <a:off x="3312072" y="8424176"/>
            <a:ext cx="3420000" cy="773673"/>
          </a:xfrm>
          <a:prstGeom prst="rect">
            <a:avLst/>
          </a:prstGeom>
          <a:noFill/>
          <a:ln>
            <a:noFill/>
          </a:ln>
        </p:spPr>
        <p:txBody>
          <a:bodyPr wrap="square">
            <a:spAutoFit/>
          </a:bodyPr>
          <a:lstStyle/>
          <a:p>
            <a:pPr>
              <a:lnSpc>
                <a:spcPct val="107000"/>
              </a:lnSpc>
              <a:spcAft>
                <a:spcPts val="800"/>
              </a:spcAft>
            </a:pPr>
            <a:r>
              <a:rPr lang="de-DE" sz="1400" b="1" dirty="0">
                <a:solidFill>
                  <a:srgbClr val="FF4520"/>
                </a:solidFill>
                <a:effectLst/>
                <a:latin typeface="Calibri" panose="020F0502020204030204" pitchFamily="34" charset="0"/>
                <a:ea typeface="Calibri" panose="020F0502020204030204" pitchFamily="34" charset="0"/>
                <a:cs typeface="Times New Roman" panose="02020603050405020304" pitchFamily="18" charset="0"/>
              </a:rPr>
              <a:t>Nachfragen: </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Beratung der Ansprechstelle in Anspruch nehmen, um zu einer </a:t>
            </a: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fachlichen Einschätzung des Vorfalls </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zu gelangen.</a:t>
            </a:r>
            <a:r>
              <a:rPr lang="de-DE" sz="1400"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28" name="Textfeld 27">
            <a:extLst>
              <a:ext uri="{FF2B5EF4-FFF2-40B4-BE49-F238E27FC236}">
                <a16:creationId xmlns:a16="http://schemas.microsoft.com/office/drawing/2014/main" id="{BFB9605A-2535-4380-AB32-74A69DA65C65}"/>
              </a:ext>
            </a:extLst>
          </p:cNvPr>
          <p:cNvSpPr txBox="1"/>
          <p:nvPr/>
        </p:nvSpPr>
        <p:spPr>
          <a:xfrm>
            <a:off x="3312072" y="9442350"/>
            <a:ext cx="3420000" cy="773673"/>
          </a:xfrm>
          <a:prstGeom prst="rect">
            <a:avLst/>
          </a:prstGeom>
          <a:noFill/>
        </p:spPr>
        <p:txBody>
          <a:bodyPr wrap="square">
            <a:spAutoFit/>
          </a:bodyPr>
          <a:lstStyle/>
          <a:p>
            <a:pPr>
              <a:lnSpc>
                <a:spcPct val="107000"/>
              </a:lnSpc>
              <a:spcAft>
                <a:spcPts val="800"/>
              </a:spcAft>
            </a:pPr>
            <a:r>
              <a:rPr lang="de-DE" sz="1400" b="1" dirty="0">
                <a:solidFill>
                  <a:srgbClr val="B7050C"/>
                </a:solidFill>
                <a:effectLst/>
                <a:latin typeface="Calibri" panose="020F0502020204030204" pitchFamily="34" charset="0"/>
                <a:ea typeface="Calibri" panose="020F0502020204030204" pitchFamily="34" charset="0"/>
                <a:cs typeface="Times New Roman" panose="02020603050405020304" pitchFamily="18" charset="0"/>
              </a:rPr>
              <a:t>Sicherheit herstellen:</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Strafverfolgungs-behörden beim Verdacht einer Straftat frühzeitig benachrichtigen.</a:t>
            </a:r>
          </a:p>
        </p:txBody>
      </p:sp>
      <p:sp>
        <p:nvSpPr>
          <p:cNvPr id="33" name="Textfeld 32">
            <a:extLst>
              <a:ext uri="{FF2B5EF4-FFF2-40B4-BE49-F238E27FC236}">
                <a16:creationId xmlns:a16="http://schemas.microsoft.com/office/drawing/2014/main" id="{4D55D8C0-04DA-4CD3-92AE-C4D5CE1C074A}"/>
              </a:ext>
            </a:extLst>
          </p:cNvPr>
          <p:cNvSpPr txBox="1"/>
          <p:nvPr/>
        </p:nvSpPr>
        <p:spPr>
          <a:xfrm>
            <a:off x="3315921" y="10385002"/>
            <a:ext cx="3456000" cy="773673"/>
          </a:xfrm>
          <a:prstGeom prst="rect">
            <a:avLst/>
          </a:prstGeom>
          <a:noFill/>
          <a:ln>
            <a:noFill/>
          </a:ln>
        </p:spPr>
        <p:txBody>
          <a:bodyPr wrap="square">
            <a:spAutoFit/>
          </a:bodyPr>
          <a:lstStyle/>
          <a:p>
            <a:pPr>
              <a:lnSpc>
                <a:spcPct val="107000"/>
              </a:lnSpc>
              <a:spcAft>
                <a:spcPts val="800"/>
              </a:spcAft>
            </a:pPr>
            <a:r>
              <a:rPr lang="de-DE" sz="1400" b="1" dirty="0">
                <a:solidFill>
                  <a:srgbClr val="BD38A4"/>
                </a:solidFill>
                <a:effectLst/>
                <a:latin typeface="Calibri" panose="020F0502020204030204" pitchFamily="34" charset="0"/>
                <a:ea typeface="Calibri" panose="020F0502020204030204" pitchFamily="34" charset="0"/>
                <a:cs typeface="Times New Roman" panose="02020603050405020304" pitchFamily="18" charset="0"/>
              </a:rPr>
              <a:t>Tatpersonen stoppen: </a:t>
            </a:r>
            <a:r>
              <a:rPr lang="de-DE"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Betroffene Personen unterstützen und schützen</a:t>
            </a:r>
            <a:r>
              <a:rPr lang="de-DE"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Weitere Taten, auch an Dritten, verhindern.</a:t>
            </a:r>
          </a:p>
        </p:txBody>
      </p:sp>
      <p:sp>
        <p:nvSpPr>
          <p:cNvPr id="2" name="Textfeld 1">
            <a:extLst>
              <a:ext uri="{FF2B5EF4-FFF2-40B4-BE49-F238E27FC236}">
                <a16:creationId xmlns:a16="http://schemas.microsoft.com/office/drawing/2014/main" id="{B5CF7914-1835-429B-8A49-6D94538F6185}"/>
              </a:ext>
            </a:extLst>
          </p:cNvPr>
          <p:cNvSpPr txBox="1"/>
          <p:nvPr/>
        </p:nvSpPr>
        <p:spPr>
          <a:xfrm>
            <a:off x="0" y="4873663"/>
            <a:ext cx="6858000" cy="1200329"/>
          </a:xfrm>
          <a:prstGeom prst="rect">
            <a:avLst/>
          </a:prstGeom>
          <a:noFill/>
          <a:ln>
            <a:noFill/>
          </a:ln>
        </p:spPr>
        <p:txBody>
          <a:bodyPr wrap="square" rtlCol="0">
            <a:spAutoFit/>
          </a:bodyPr>
          <a:lstStyle/>
          <a:p>
            <a:r>
              <a:rPr lang="de-DE" dirty="0">
                <a:solidFill>
                  <a:srgbClr val="E6E6E6"/>
                </a:solidFill>
                <a:effectLst/>
                <a:ea typeface="Calibri" panose="020F0502020204030204" pitchFamily="34" charset="0"/>
                <a:cs typeface="Times New Roman" panose="02020603050405020304" pitchFamily="18" charset="0"/>
              </a:rPr>
              <a:t>Eine erste Konfrontation mit einem Verdacht auf sexualisierte Gewalt kann vielfältige Emotionen und Handlungsimpulse auslösen. Eine grun</a:t>
            </a:r>
            <a:r>
              <a:rPr lang="de-DE" dirty="0">
                <a:solidFill>
                  <a:srgbClr val="E6E6E6"/>
                </a:solidFill>
                <a:ea typeface="Calibri" panose="020F0502020204030204" pitchFamily="34" charset="0"/>
                <a:cs typeface="Times New Roman" panose="02020603050405020304" pitchFamily="18" charset="0"/>
              </a:rPr>
              <a:t>d</a:t>
            </a:r>
            <a:r>
              <a:rPr lang="de-DE" dirty="0">
                <a:solidFill>
                  <a:srgbClr val="E6E6E6"/>
                </a:solidFill>
                <a:effectLst/>
                <a:ea typeface="Calibri" panose="020F0502020204030204" pitchFamily="34" charset="0"/>
                <a:cs typeface="Times New Roman" panose="02020603050405020304" pitchFamily="18" charset="0"/>
              </a:rPr>
              <a:t>legende Orientierung bietet in einem solchen Fall das Handlungs-schema</a:t>
            </a:r>
            <a:r>
              <a:rPr lang="de-DE" b="1" dirty="0">
                <a:solidFill>
                  <a:srgbClr val="E6E6E6"/>
                </a:solidFill>
                <a:effectLst/>
                <a:ea typeface="Calibri" panose="020F0502020204030204" pitchFamily="34" charset="0"/>
                <a:cs typeface="Times New Roman" panose="02020603050405020304" pitchFamily="18" charset="0"/>
              </a:rPr>
              <a:t> </a:t>
            </a:r>
            <a:r>
              <a:rPr lang="de-DE" dirty="0">
                <a:ln>
                  <a:solidFill>
                    <a:srgbClr val="FDD90F"/>
                  </a:solidFill>
                </a:ln>
                <a:solidFill>
                  <a:schemeClr val="bg1"/>
                </a:solidFill>
                <a:ea typeface="Calibri" panose="020F0502020204030204" pitchFamily="34" charset="0"/>
                <a:cs typeface="Times New Roman" panose="02020603050405020304" pitchFamily="18" charset="0"/>
              </a:rPr>
              <a:t>E</a:t>
            </a:r>
            <a:r>
              <a:rPr lang="de-DE" dirty="0">
                <a:ln>
                  <a:solidFill>
                    <a:srgbClr val="FFB010"/>
                  </a:solidFill>
                </a:ln>
                <a:solidFill>
                  <a:schemeClr val="bg1"/>
                </a:solidFill>
                <a:ea typeface="Calibri" panose="020F0502020204030204" pitchFamily="34" charset="0"/>
                <a:cs typeface="Times New Roman" panose="02020603050405020304" pitchFamily="18" charset="0"/>
              </a:rPr>
              <a:t>R</a:t>
            </a:r>
            <a:r>
              <a:rPr lang="de-DE" dirty="0">
                <a:ln>
                  <a:solidFill>
                    <a:srgbClr val="FD3E1A"/>
                  </a:solidFill>
                </a:ln>
                <a:solidFill>
                  <a:schemeClr val="bg1"/>
                </a:solidFill>
                <a:ea typeface="Calibri" panose="020F0502020204030204" pitchFamily="34" charset="0"/>
                <a:cs typeface="Times New Roman" panose="02020603050405020304" pitchFamily="18" charset="0"/>
              </a:rPr>
              <a:t>N</a:t>
            </a:r>
            <a:r>
              <a:rPr lang="de-DE" dirty="0">
                <a:ln>
                  <a:solidFill>
                    <a:srgbClr val="AB0007"/>
                  </a:solidFill>
                </a:ln>
                <a:solidFill>
                  <a:schemeClr val="bg1"/>
                </a:solidFill>
                <a:ea typeface="Calibri" panose="020F0502020204030204" pitchFamily="34" charset="0"/>
                <a:cs typeface="Times New Roman" panose="02020603050405020304" pitchFamily="18" charset="0"/>
              </a:rPr>
              <a:t>S</a:t>
            </a:r>
            <a:r>
              <a:rPr lang="de-DE" dirty="0">
                <a:ln>
                  <a:solidFill>
                    <a:srgbClr val="B13199"/>
                  </a:solidFill>
                </a:ln>
                <a:solidFill>
                  <a:schemeClr val="bg1"/>
                </a:solidFill>
                <a:ea typeface="Calibri" panose="020F0502020204030204" pitchFamily="34" charset="0"/>
                <a:cs typeface="Times New Roman" panose="02020603050405020304" pitchFamily="18" charset="0"/>
              </a:rPr>
              <a:t>T </a:t>
            </a:r>
            <a:r>
              <a:rPr lang="de-DE" dirty="0">
                <a:solidFill>
                  <a:srgbClr val="E6E6E6"/>
                </a:solidFill>
                <a:effectLst/>
                <a:ea typeface="Calibri" panose="020F0502020204030204" pitchFamily="34" charset="0"/>
                <a:cs typeface="Times New Roman" panose="02020603050405020304" pitchFamily="18" charset="0"/>
              </a:rPr>
              <a:t>machen:</a:t>
            </a:r>
            <a:endParaRPr lang="de-DE" dirty="0">
              <a:solidFill>
                <a:srgbClr val="E6E6E6"/>
              </a:solidFill>
            </a:endParaRPr>
          </a:p>
        </p:txBody>
      </p:sp>
      <p:sp>
        <p:nvSpPr>
          <p:cNvPr id="15" name="Textfeld 14">
            <a:extLst>
              <a:ext uri="{FF2B5EF4-FFF2-40B4-BE49-F238E27FC236}">
                <a16:creationId xmlns:a16="http://schemas.microsoft.com/office/drawing/2014/main" id="{FB2186A7-1D08-4825-A074-0FA6AFDC1D7C}"/>
              </a:ext>
            </a:extLst>
          </p:cNvPr>
          <p:cNvSpPr txBox="1"/>
          <p:nvPr/>
        </p:nvSpPr>
        <p:spPr>
          <a:xfrm>
            <a:off x="-5338" y="4010421"/>
            <a:ext cx="6858000" cy="720000"/>
          </a:xfrm>
          <a:prstGeom prst="rect">
            <a:avLst/>
          </a:prstGeom>
          <a:solidFill>
            <a:schemeClr val="tx1"/>
          </a:solidFill>
          <a:ln>
            <a:solidFill>
              <a:schemeClr val="tx1"/>
            </a:solidFill>
          </a:ln>
        </p:spPr>
        <p:txBody>
          <a:bodyPr wrap="square" rtlCol="0" anchor="ctr">
            <a:spAutoFit/>
          </a:bodyPr>
          <a:lstStyle/>
          <a:p>
            <a:pPr marL="1081088" algn="ctr"/>
            <a:r>
              <a:rPr lang="de-DE" sz="2400" dirty="0">
                <a:ln>
                  <a:solidFill>
                    <a:srgbClr val="FDD90F"/>
                  </a:solidFill>
                </a:ln>
                <a:solidFill>
                  <a:schemeClr val="bg1"/>
                </a:solidFill>
                <a:ea typeface="Calibri" panose="020F0502020204030204" pitchFamily="34" charset="0"/>
                <a:cs typeface="Times New Roman" panose="02020603050405020304" pitchFamily="18" charset="0"/>
              </a:rPr>
              <a:t>E</a:t>
            </a:r>
            <a:r>
              <a:rPr lang="de-DE" sz="2400" dirty="0">
                <a:ln>
                  <a:solidFill>
                    <a:srgbClr val="FFB010"/>
                  </a:solidFill>
                </a:ln>
                <a:solidFill>
                  <a:schemeClr val="bg1"/>
                </a:solidFill>
                <a:ea typeface="Calibri" panose="020F0502020204030204" pitchFamily="34" charset="0"/>
                <a:cs typeface="Times New Roman" panose="02020603050405020304" pitchFamily="18" charset="0"/>
              </a:rPr>
              <a:t>R</a:t>
            </a:r>
            <a:r>
              <a:rPr lang="de-DE" sz="2400" dirty="0">
                <a:ln>
                  <a:solidFill>
                    <a:srgbClr val="FD3E1A"/>
                  </a:solidFill>
                </a:ln>
                <a:solidFill>
                  <a:schemeClr val="bg1"/>
                </a:solidFill>
                <a:ea typeface="Calibri" panose="020F0502020204030204" pitchFamily="34" charset="0"/>
                <a:cs typeface="Times New Roman" panose="02020603050405020304" pitchFamily="18" charset="0"/>
              </a:rPr>
              <a:t>N</a:t>
            </a:r>
            <a:r>
              <a:rPr lang="de-DE" sz="2400" dirty="0">
                <a:ln>
                  <a:solidFill>
                    <a:srgbClr val="AB0007"/>
                  </a:solidFill>
                </a:ln>
                <a:solidFill>
                  <a:schemeClr val="bg1"/>
                </a:solidFill>
                <a:ea typeface="Calibri" panose="020F0502020204030204" pitchFamily="34" charset="0"/>
                <a:cs typeface="Times New Roman" panose="02020603050405020304" pitchFamily="18" charset="0"/>
              </a:rPr>
              <a:t>S</a:t>
            </a:r>
            <a:r>
              <a:rPr lang="de-DE" sz="2400" dirty="0">
                <a:ln>
                  <a:solidFill>
                    <a:srgbClr val="B13199"/>
                  </a:solidFill>
                </a:ln>
                <a:solidFill>
                  <a:schemeClr val="bg1"/>
                </a:solidFill>
                <a:ea typeface="Calibri" panose="020F0502020204030204" pitchFamily="34" charset="0"/>
                <a:cs typeface="Times New Roman" panose="02020603050405020304" pitchFamily="18" charset="0"/>
              </a:rPr>
              <a:t>T </a:t>
            </a:r>
            <a:r>
              <a:rPr lang="de-DE" sz="2400" dirty="0">
                <a:solidFill>
                  <a:schemeClr val="bg1"/>
                </a:solidFill>
                <a:ea typeface="Calibri" panose="020F0502020204030204" pitchFamily="34" charset="0"/>
                <a:cs typeface="Times New Roman" panose="02020603050405020304" pitchFamily="18" charset="0"/>
              </a:rPr>
              <a:t>machen</a:t>
            </a:r>
            <a:endParaRPr lang="de-DE" sz="2400" dirty="0">
              <a:solidFill>
                <a:srgbClr val="E6E6E6"/>
              </a:solidFill>
            </a:endParaRPr>
          </a:p>
        </p:txBody>
      </p:sp>
      <p:sp>
        <p:nvSpPr>
          <p:cNvPr id="17" name="Rechteck 16">
            <a:extLst>
              <a:ext uri="{FF2B5EF4-FFF2-40B4-BE49-F238E27FC236}">
                <a16:creationId xmlns:a16="http://schemas.microsoft.com/office/drawing/2014/main" id="{7BB087BE-605C-4F85-A0ED-835777581DCE}"/>
              </a:ext>
            </a:extLst>
          </p:cNvPr>
          <p:cNvSpPr/>
          <p:nvPr/>
        </p:nvSpPr>
        <p:spPr>
          <a:xfrm>
            <a:off x="20369" y="4005303"/>
            <a:ext cx="1080000" cy="720000"/>
          </a:xfrm>
          <a:prstGeom prst="rect">
            <a:avLst/>
          </a:prstGeom>
          <a:solidFill>
            <a:srgbClr val="FFE61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6" name="Grafik 15" descr="Zahnräder mit einfarbiger Füllung">
            <a:extLst>
              <a:ext uri="{FF2B5EF4-FFF2-40B4-BE49-F238E27FC236}">
                <a16:creationId xmlns:a16="http://schemas.microsoft.com/office/drawing/2014/main" id="{6CA6AA47-92FC-4640-9E0D-83FFE9A262F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4920" y="4008347"/>
            <a:ext cx="720000" cy="720000"/>
          </a:xfrm>
          <a:prstGeom prst="rect">
            <a:avLst/>
          </a:prstGeom>
        </p:spPr>
      </p:pic>
      <p:sp>
        <p:nvSpPr>
          <p:cNvPr id="21" name="Textfeld 20">
            <a:extLst>
              <a:ext uri="{FF2B5EF4-FFF2-40B4-BE49-F238E27FC236}">
                <a16:creationId xmlns:a16="http://schemas.microsoft.com/office/drawing/2014/main" id="{D145F1D6-181F-439E-84C8-4F4B37AA4071}"/>
              </a:ext>
            </a:extLst>
          </p:cNvPr>
          <p:cNvSpPr txBox="1"/>
          <p:nvPr/>
        </p:nvSpPr>
        <p:spPr>
          <a:xfrm>
            <a:off x="21875" y="1953779"/>
            <a:ext cx="6840000" cy="1631216"/>
          </a:xfrm>
          <a:prstGeom prst="rect">
            <a:avLst/>
          </a:prstGeom>
          <a:noFill/>
          <a:ln>
            <a:noFill/>
          </a:ln>
          <a:effectLst/>
          <a:scene3d>
            <a:camera prst="orthographicFront">
              <a:rot lat="0" lon="0" rev="0"/>
            </a:camera>
            <a:lightRig rig="glow" dir="t">
              <a:rot lat="0" lon="0" rev="14100000"/>
            </a:lightRig>
          </a:scene3d>
          <a:sp3d prstMaterial="softEdge">
            <a:bevelT w="127000" prst="artDeco"/>
          </a:sp3d>
        </p:spPr>
        <p:txBody>
          <a:bodyPr wrap="square" rtlCol="0" anchor="ctr">
            <a:spAutoFit/>
          </a:bodyPr>
          <a:lstStyle/>
          <a:p>
            <a:r>
              <a:rPr lang="de-DE" dirty="0">
                <a:solidFill>
                  <a:schemeClr val="bg1"/>
                </a:solidFill>
              </a:rPr>
              <a:t>Der Interventionsleitfaden beschreibt einen verbindlichen Verfahrens-ablauf, dem bei Verdachtsmomenten sexualisierter Gewalt zu folgen ist. </a:t>
            </a:r>
          </a:p>
          <a:p>
            <a:endParaRPr lang="de-DE" sz="1000" dirty="0">
              <a:solidFill>
                <a:schemeClr val="bg1"/>
              </a:solidFill>
            </a:endParaRPr>
          </a:p>
          <a:p>
            <a:r>
              <a:rPr lang="de-DE" dirty="0">
                <a:solidFill>
                  <a:schemeClr val="bg1"/>
                </a:solidFill>
              </a:rPr>
              <a:t>Ziel ist es, dass die Handlungsschritte nicht nur den gesetzlichen An-forderungen genügen, sondern auch, </a:t>
            </a: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dass sie verantwortungsvoll und achtsam im Blick auf die betroffenen Personen ausgeführt werden.</a:t>
            </a:r>
            <a:endParaRPr lang="de-DE" dirty="0">
              <a:solidFill>
                <a:schemeClr val="bg1"/>
              </a:solidFill>
            </a:endParaRPr>
          </a:p>
        </p:txBody>
      </p:sp>
      <p:sp>
        <p:nvSpPr>
          <p:cNvPr id="19" name="Textfeld 18">
            <a:extLst>
              <a:ext uri="{FF2B5EF4-FFF2-40B4-BE49-F238E27FC236}">
                <a16:creationId xmlns:a16="http://schemas.microsoft.com/office/drawing/2014/main" id="{1BD12E3B-8EF7-4544-9676-3B70E30C22C6}"/>
              </a:ext>
            </a:extLst>
          </p:cNvPr>
          <p:cNvSpPr txBox="1"/>
          <p:nvPr/>
        </p:nvSpPr>
        <p:spPr>
          <a:xfrm>
            <a:off x="0" y="1065163"/>
            <a:ext cx="6858000" cy="720000"/>
          </a:xfrm>
          <a:prstGeom prst="rect">
            <a:avLst/>
          </a:prstGeom>
          <a:solidFill>
            <a:schemeClr val="tx1"/>
          </a:solidFill>
          <a:ln>
            <a:solidFill>
              <a:schemeClr val="tx1"/>
            </a:solidFill>
          </a:ln>
        </p:spPr>
        <p:txBody>
          <a:bodyPr wrap="square" rtlCol="0" anchor="ctr">
            <a:spAutoFit/>
          </a:bodyPr>
          <a:lstStyle/>
          <a:p>
            <a:pPr marL="1081088" algn="ctr"/>
            <a:r>
              <a:rPr lang="de-DE" sz="2400" dirty="0">
                <a:solidFill>
                  <a:schemeClr val="bg1"/>
                </a:solidFill>
                <a:ea typeface="Calibri" panose="020F0502020204030204" pitchFamily="34" charset="0"/>
                <a:cs typeface="Times New Roman" panose="02020603050405020304" pitchFamily="18" charset="0"/>
              </a:rPr>
              <a:t>Interventionsleitfaden</a:t>
            </a:r>
            <a:endParaRPr lang="de-DE" sz="2400" dirty="0">
              <a:solidFill>
                <a:schemeClr val="bg1"/>
              </a:solidFill>
            </a:endParaRPr>
          </a:p>
        </p:txBody>
      </p:sp>
      <p:sp>
        <p:nvSpPr>
          <p:cNvPr id="23" name="Rechteck 22">
            <a:extLst>
              <a:ext uri="{FF2B5EF4-FFF2-40B4-BE49-F238E27FC236}">
                <a16:creationId xmlns:a16="http://schemas.microsoft.com/office/drawing/2014/main" id="{757B2674-23EB-4631-9275-EB1574237B9F}"/>
              </a:ext>
            </a:extLst>
          </p:cNvPr>
          <p:cNvSpPr/>
          <p:nvPr/>
        </p:nvSpPr>
        <p:spPr>
          <a:xfrm>
            <a:off x="10512" y="1060991"/>
            <a:ext cx="1080000" cy="720000"/>
          </a:xfrm>
          <a:prstGeom prst="rect">
            <a:avLst/>
          </a:prstGeom>
          <a:solidFill>
            <a:srgbClr val="76D34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25" name="Grafik 24">
            <a:extLst>
              <a:ext uri="{FF2B5EF4-FFF2-40B4-BE49-F238E27FC236}">
                <a16:creationId xmlns:a16="http://schemas.microsoft.com/office/drawing/2014/main" id="{BEC82625-846A-4A25-8D52-C0E9FF8F8C39}"/>
              </a:ext>
            </a:extLst>
          </p:cNvPr>
          <p:cNvPicPr>
            <a:picLocks noChangeAspect="1"/>
          </p:cNvPicPr>
          <p:nvPr/>
        </p:nvPicPr>
        <p:blipFill>
          <a:blip r:embed="rId11">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tretch>
            <a:fillRect/>
          </a:stretch>
        </p:blipFill>
        <p:spPr>
          <a:xfrm>
            <a:off x="102097" y="1089456"/>
            <a:ext cx="764170" cy="720000"/>
          </a:xfrm>
          <a:prstGeom prst="rect">
            <a:avLst/>
          </a:prstGeom>
        </p:spPr>
      </p:pic>
    </p:spTree>
    <p:extLst>
      <p:ext uri="{BB962C8B-B14F-4D97-AF65-F5344CB8AC3E}">
        <p14:creationId xmlns:p14="http://schemas.microsoft.com/office/powerpoint/2010/main" val="3340093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feld 33">
            <a:extLst>
              <a:ext uri="{FF2B5EF4-FFF2-40B4-BE49-F238E27FC236}">
                <a16:creationId xmlns:a16="http://schemas.microsoft.com/office/drawing/2014/main" id="{4E99EEE3-9340-4EAB-93AC-7EE57652ABD1}"/>
              </a:ext>
            </a:extLst>
          </p:cNvPr>
          <p:cNvSpPr txBox="1"/>
          <p:nvPr/>
        </p:nvSpPr>
        <p:spPr>
          <a:xfrm>
            <a:off x="70837" y="3385530"/>
            <a:ext cx="6732000" cy="2916000"/>
          </a:xfrm>
          <a:prstGeom prst="rect">
            <a:avLst/>
          </a:prstGeom>
          <a:solidFill>
            <a:schemeClr val="tx1"/>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lvl="1"/>
            <a:endParaRPr lang="de-DE" dirty="0"/>
          </a:p>
        </p:txBody>
      </p:sp>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16" name="Textfeld 15">
            <a:extLst>
              <a:ext uri="{FF2B5EF4-FFF2-40B4-BE49-F238E27FC236}">
                <a16:creationId xmlns:a16="http://schemas.microsoft.com/office/drawing/2014/main" id="{D41DD19C-B6BA-4DDA-A1BE-0DC2720B0554}"/>
              </a:ext>
            </a:extLst>
          </p:cNvPr>
          <p:cNvSpPr txBox="1"/>
          <p:nvPr/>
        </p:nvSpPr>
        <p:spPr>
          <a:xfrm>
            <a:off x="95473" y="3634912"/>
            <a:ext cx="2340000" cy="896271"/>
          </a:xfrm>
          <a:prstGeom prst="rect">
            <a:avLst/>
          </a:prstGeom>
          <a:noFill/>
        </p:spPr>
        <p:txBody>
          <a:bodyPr wrap="square" rtlCol="0">
            <a:spAutoFit/>
          </a:bodyPr>
          <a:lstStyle/>
          <a:p>
            <a:pPr marR="0" lvl="0" algn="ctr" defTabSz="685800" rtl="0" eaLnBrk="1" fontAlgn="auto" latinLnBrk="0" hangingPunct="1">
              <a:lnSpc>
                <a:spcPct val="107000"/>
              </a:lnSpc>
              <a:spcBef>
                <a:spcPts val="0"/>
              </a:spcBef>
              <a:spcAft>
                <a:spcPts val="0"/>
              </a:spcAft>
              <a:buClrTx/>
              <a:buSzTx/>
              <a:tabLst>
                <a:tab pos="228600" algn="l"/>
              </a:tabLst>
              <a:defRPr/>
            </a:pPr>
            <a:r>
              <a:rPr lang="de-DE" sz="1600" dirty="0">
                <a:solidFill>
                  <a:schemeClr val="bg1"/>
                </a:solidFill>
                <a:effectLst/>
              </a:rPr>
              <a:t>Bereitschaft </a:t>
            </a:r>
            <a:r>
              <a:rPr lang="de-DE" sz="1600" dirty="0">
                <a:solidFill>
                  <a:schemeClr val="bg1"/>
                </a:solidFill>
              </a:rPr>
              <a:t>zeige</a:t>
            </a:r>
            <a:r>
              <a:rPr lang="de-DE" sz="1600" dirty="0">
                <a:solidFill>
                  <a:schemeClr val="bg1"/>
                </a:solidFill>
                <a:effectLst/>
              </a:rPr>
              <a:t>n, auch Belastendes anzuhören</a:t>
            </a:r>
            <a:endParaRPr lang="de-DE" sz="1600" dirty="0">
              <a:solidFill>
                <a:schemeClr val="bg1"/>
              </a:solidFill>
              <a:effectLst/>
              <a:ea typeface="Calibri" panose="020F0502020204030204" pitchFamily="34" charset="0"/>
              <a:cs typeface="Times New Roman" panose="02020603050405020304" pitchFamily="18" charset="0"/>
            </a:endParaRPr>
          </a:p>
          <a:p>
            <a:endParaRPr lang="de-DE" dirty="0"/>
          </a:p>
        </p:txBody>
      </p:sp>
      <p:sp>
        <p:nvSpPr>
          <p:cNvPr id="37" name="Textfeld 36">
            <a:extLst>
              <a:ext uri="{FF2B5EF4-FFF2-40B4-BE49-F238E27FC236}">
                <a16:creationId xmlns:a16="http://schemas.microsoft.com/office/drawing/2014/main" id="{EA3FD5C7-CEBA-4572-9E1D-C69023CC499F}"/>
              </a:ext>
            </a:extLst>
          </p:cNvPr>
          <p:cNvSpPr txBox="1"/>
          <p:nvPr/>
        </p:nvSpPr>
        <p:spPr>
          <a:xfrm>
            <a:off x="-47921" y="4404216"/>
            <a:ext cx="2340000" cy="861774"/>
          </a:xfrm>
          <a:prstGeom prst="rect">
            <a:avLst/>
          </a:prstGeom>
          <a:noFill/>
        </p:spPr>
        <p:txBody>
          <a:bodyPr wrap="square" rtlCol="0">
            <a:spAutoFit/>
          </a:bodyPr>
          <a:lstStyle/>
          <a:p>
            <a:pPr algn="ctr"/>
            <a:r>
              <a:rPr lang="de-D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Gefühle betroffener </a:t>
            </a:r>
          </a:p>
          <a:p>
            <a:pPr algn="ctr"/>
            <a:r>
              <a:rPr lang="de-D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Personen respektieren</a:t>
            </a:r>
          </a:p>
          <a:p>
            <a:pPr algn="ctr"/>
            <a:endParaRPr lang="de-DE" dirty="0"/>
          </a:p>
        </p:txBody>
      </p:sp>
      <p:sp>
        <p:nvSpPr>
          <p:cNvPr id="39" name="Textfeld 38">
            <a:extLst>
              <a:ext uri="{FF2B5EF4-FFF2-40B4-BE49-F238E27FC236}">
                <a16:creationId xmlns:a16="http://schemas.microsoft.com/office/drawing/2014/main" id="{67B7E292-ED83-46BA-BD65-4833EDD8545A}"/>
              </a:ext>
            </a:extLst>
          </p:cNvPr>
          <p:cNvSpPr txBox="1"/>
          <p:nvPr/>
        </p:nvSpPr>
        <p:spPr>
          <a:xfrm>
            <a:off x="17748" y="5179512"/>
            <a:ext cx="2520000" cy="896271"/>
          </a:xfrm>
          <a:prstGeom prst="rect">
            <a:avLst/>
          </a:prstGeom>
          <a:noFill/>
        </p:spPr>
        <p:txBody>
          <a:bodyPr wrap="square" rtlCol="0">
            <a:spAutoFit/>
          </a:bodyPr>
          <a:lstStyle/>
          <a:p>
            <a:pPr marR="0" lvl="0" algn="ctr" defTabSz="685800" rtl="0" eaLnBrk="1" fontAlgn="auto" latinLnBrk="0" hangingPunct="1">
              <a:lnSpc>
                <a:spcPct val="107000"/>
              </a:lnSpc>
              <a:spcBef>
                <a:spcPts val="0"/>
              </a:spcBef>
              <a:spcAft>
                <a:spcPts val="0"/>
              </a:spcAft>
              <a:buClrTx/>
              <a:buSzTx/>
              <a:tabLst>
                <a:tab pos="228600" algn="l"/>
              </a:tabLst>
              <a:defRPr/>
            </a:pPr>
            <a:r>
              <a:rPr lang="de-D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Betroffene Personen in weitere Schritte einbinden</a:t>
            </a:r>
          </a:p>
          <a:p>
            <a:endParaRPr lang="de-DE" dirty="0"/>
          </a:p>
        </p:txBody>
      </p:sp>
      <p:sp>
        <p:nvSpPr>
          <p:cNvPr id="41" name="Textfeld 40">
            <a:extLst>
              <a:ext uri="{FF2B5EF4-FFF2-40B4-BE49-F238E27FC236}">
                <a16:creationId xmlns:a16="http://schemas.microsoft.com/office/drawing/2014/main" id="{2DCE1C6A-DCC8-40C2-BFF4-F848D262F0AB}"/>
              </a:ext>
            </a:extLst>
          </p:cNvPr>
          <p:cNvSpPr txBox="1"/>
          <p:nvPr/>
        </p:nvSpPr>
        <p:spPr>
          <a:xfrm>
            <a:off x="4038672" y="3634672"/>
            <a:ext cx="2520000" cy="584775"/>
          </a:xfrm>
          <a:prstGeom prst="rect">
            <a:avLst/>
          </a:prstGeom>
          <a:noFill/>
        </p:spPr>
        <p:txBody>
          <a:bodyPr wrap="square" rtlCol="0">
            <a:spAutoFit/>
          </a:bodyPr>
          <a:lstStyle/>
          <a:p>
            <a:pPr algn="ctr"/>
            <a:r>
              <a:rPr lang="de-DE" sz="1600" dirty="0">
                <a:solidFill>
                  <a:schemeClr val="bg1"/>
                </a:solidFill>
                <a:effectLst/>
              </a:rPr>
              <a:t>Gehörtes nicht </a:t>
            </a:r>
          </a:p>
          <a:p>
            <a:pPr algn="ctr"/>
            <a:r>
              <a:rPr lang="de-DE" sz="1600" dirty="0">
                <a:solidFill>
                  <a:schemeClr val="bg1"/>
                </a:solidFill>
                <a:effectLst/>
              </a:rPr>
              <a:t>in Frage stellen</a:t>
            </a:r>
          </a:p>
        </p:txBody>
      </p:sp>
      <p:sp>
        <p:nvSpPr>
          <p:cNvPr id="43" name="Textfeld 42">
            <a:extLst>
              <a:ext uri="{FF2B5EF4-FFF2-40B4-BE49-F238E27FC236}">
                <a16:creationId xmlns:a16="http://schemas.microsoft.com/office/drawing/2014/main" id="{46DCB8FD-9BBE-497C-9685-F6F924E44C04}"/>
              </a:ext>
            </a:extLst>
          </p:cNvPr>
          <p:cNvSpPr txBox="1"/>
          <p:nvPr/>
        </p:nvSpPr>
        <p:spPr>
          <a:xfrm>
            <a:off x="4393891" y="4424316"/>
            <a:ext cx="2520000" cy="584775"/>
          </a:xfrm>
          <a:prstGeom prst="rect">
            <a:avLst/>
          </a:prstGeom>
          <a:noFill/>
        </p:spPr>
        <p:txBody>
          <a:bodyPr wrap="square" rtlCol="0">
            <a:spAutoFit/>
          </a:bodyPr>
          <a:lstStyle/>
          <a:p>
            <a:pPr algn="ctr"/>
            <a:r>
              <a:rPr lang="de-D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keine Erklärungen einfordern</a:t>
            </a:r>
          </a:p>
        </p:txBody>
      </p:sp>
      <p:sp>
        <p:nvSpPr>
          <p:cNvPr id="44" name="Textfeld 43">
            <a:extLst>
              <a:ext uri="{FF2B5EF4-FFF2-40B4-BE49-F238E27FC236}">
                <a16:creationId xmlns:a16="http://schemas.microsoft.com/office/drawing/2014/main" id="{DFC8FBA9-884C-4E5E-82CE-7FD967CA4FCE}"/>
              </a:ext>
            </a:extLst>
          </p:cNvPr>
          <p:cNvSpPr txBox="1"/>
          <p:nvPr/>
        </p:nvSpPr>
        <p:spPr>
          <a:xfrm>
            <a:off x="4305689" y="5195349"/>
            <a:ext cx="2520000" cy="584775"/>
          </a:xfrm>
          <a:prstGeom prst="rect">
            <a:avLst/>
          </a:prstGeom>
          <a:noFill/>
        </p:spPr>
        <p:txBody>
          <a:bodyPr wrap="square" rtlCol="0">
            <a:spAutoFit/>
          </a:bodyPr>
          <a:lstStyle/>
          <a:p>
            <a:pPr algn="ctr"/>
            <a:r>
              <a:rPr lang="de-D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keine Zusagen geben, </a:t>
            </a:r>
          </a:p>
          <a:p>
            <a:pPr algn="ctr"/>
            <a:r>
              <a:rPr lang="de-D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die nicht zu halten sind</a:t>
            </a:r>
          </a:p>
        </p:txBody>
      </p:sp>
      <p:sp>
        <p:nvSpPr>
          <p:cNvPr id="5" name="Flussdiagramm: Verbinder 4">
            <a:extLst>
              <a:ext uri="{FF2B5EF4-FFF2-40B4-BE49-F238E27FC236}">
                <a16:creationId xmlns:a16="http://schemas.microsoft.com/office/drawing/2014/main" id="{CA6F973E-6D92-437C-A3B1-1379720527C6}"/>
              </a:ext>
            </a:extLst>
          </p:cNvPr>
          <p:cNvSpPr/>
          <p:nvPr/>
        </p:nvSpPr>
        <p:spPr>
          <a:xfrm>
            <a:off x="2627028" y="3942019"/>
            <a:ext cx="1620000" cy="1620000"/>
          </a:xfrm>
          <a:prstGeom prst="flowChartConnector">
            <a:avLst/>
          </a:prstGeom>
          <a:solidFill>
            <a:srgbClr val="CED1D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rPr>
              <a:t>Trauma-sensibler Umgang</a:t>
            </a:r>
          </a:p>
        </p:txBody>
      </p:sp>
      <p:sp>
        <p:nvSpPr>
          <p:cNvPr id="8" name="Halbbogen 7">
            <a:extLst>
              <a:ext uri="{FF2B5EF4-FFF2-40B4-BE49-F238E27FC236}">
                <a16:creationId xmlns:a16="http://schemas.microsoft.com/office/drawing/2014/main" id="{834095E7-3415-41BB-9C0A-82DA57CDFFFD}"/>
              </a:ext>
            </a:extLst>
          </p:cNvPr>
          <p:cNvSpPr/>
          <p:nvPr/>
        </p:nvSpPr>
        <p:spPr>
          <a:xfrm rot="16200000">
            <a:off x="2277000" y="3582018"/>
            <a:ext cx="2304000" cy="2340000"/>
          </a:xfrm>
          <a:prstGeom prst="blockArc">
            <a:avLst>
              <a:gd name="adj1" fmla="val 10780406"/>
              <a:gd name="adj2" fmla="val 21496970"/>
              <a:gd name="adj3" fmla="val 10547"/>
            </a:avLst>
          </a:prstGeom>
          <a:solidFill>
            <a:srgbClr val="76D34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57" name="Halbbogen 56">
            <a:extLst>
              <a:ext uri="{FF2B5EF4-FFF2-40B4-BE49-F238E27FC236}">
                <a16:creationId xmlns:a16="http://schemas.microsoft.com/office/drawing/2014/main" id="{D583BAD9-5C7E-40E8-B9C2-859BC6D5E891}"/>
              </a:ext>
            </a:extLst>
          </p:cNvPr>
          <p:cNvSpPr/>
          <p:nvPr/>
        </p:nvSpPr>
        <p:spPr>
          <a:xfrm rot="5400000" flipH="1">
            <a:off x="2322946" y="3600019"/>
            <a:ext cx="2304000" cy="2304000"/>
          </a:xfrm>
          <a:prstGeom prst="blockArc">
            <a:avLst>
              <a:gd name="adj1" fmla="val 10875935"/>
              <a:gd name="adj2" fmla="val 20445"/>
              <a:gd name="adj3" fmla="val 9854"/>
            </a:avLst>
          </a:prstGeom>
          <a:solidFill>
            <a:srgbClr val="FA157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11" name="Additionszeichen 10">
            <a:extLst>
              <a:ext uri="{FF2B5EF4-FFF2-40B4-BE49-F238E27FC236}">
                <a16:creationId xmlns:a16="http://schemas.microsoft.com/office/drawing/2014/main" id="{3CC3723A-E284-41B6-9D09-A5C9A5FD1439}"/>
              </a:ext>
            </a:extLst>
          </p:cNvPr>
          <p:cNvSpPr/>
          <p:nvPr/>
        </p:nvSpPr>
        <p:spPr>
          <a:xfrm>
            <a:off x="2390059" y="3751207"/>
            <a:ext cx="360000" cy="360000"/>
          </a:xfrm>
          <a:prstGeom prst="mathPlus">
            <a:avLst/>
          </a:prstGeom>
          <a:solidFill>
            <a:schemeClr val="bg1"/>
          </a:solidFill>
          <a:ln>
            <a:solidFill>
              <a:srgbClr val="77D546"/>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7" name="Additionszeichen 46">
            <a:extLst>
              <a:ext uri="{FF2B5EF4-FFF2-40B4-BE49-F238E27FC236}">
                <a16:creationId xmlns:a16="http://schemas.microsoft.com/office/drawing/2014/main" id="{4898B1B0-96E9-4B4F-B4F6-3FBDB236A831}"/>
              </a:ext>
            </a:extLst>
          </p:cNvPr>
          <p:cNvSpPr/>
          <p:nvPr/>
        </p:nvSpPr>
        <p:spPr>
          <a:xfrm>
            <a:off x="2078942" y="4529401"/>
            <a:ext cx="360000" cy="360000"/>
          </a:xfrm>
          <a:prstGeom prst="mathPlus">
            <a:avLst/>
          </a:prstGeom>
          <a:solidFill>
            <a:schemeClr val="bg1"/>
          </a:solidFill>
          <a:ln>
            <a:solidFill>
              <a:srgbClr val="77D546"/>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8" name="Additionszeichen 47">
            <a:extLst>
              <a:ext uri="{FF2B5EF4-FFF2-40B4-BE49-F238E27FC236}">
                <a16:creationId xmlns:a16="http://schemas.microsoft.com/office/drawing/2014/main" id="{22A5149E-01D8-45D6-985A-8467195CF981}"/>
              </a:ext>
            </a:extLst>
          </p:cNvPr>
          <p:cNvSpPr/>
          <p:nvPr/>
        </p:nvSpPr>
        <p:spPr>
          <a:xfrm>
            <a:off x="2359982" y="5271436"/>
            <a:ext cx="360000" cy="360000"/>
          </a:xfrm>
          <a:prstGeom prst="mathPlus">
            <a:avLst/>
          </a:prstGeom>
          <a:solidFill>
            <a:schemeClr val="bg1"/>
          </a:solidFill>
          <a:ln>
            <a:solidFill>
              <a:srgbClr val="77D546"/>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3" name="Minuszeichen 52">
            <a:extLst>
              <a:ext uri="{FF2B5EF4-FFF2-40B4-BE49-F238E27FC236}">
                <a16:creationId xmlns:a16="http://schemas.microsoft.com/office/drawing/2014/main" id="{20320326-C286-469F-99FF-69E8A22E3AF5}"/>
              </a:ext>
            </a:extLst>
          </p:cNvPr>
          <p:cNvSpPr/>
          <p:nvPr/>
        </p:nvSpPr>
        <p:spPr>
          <a:xfrm>
            <a:off x="4085300" y="3728934"/>
            <a:ext cx="360000" cy="360000"/>
          </a:xfrm>
          <a:prstGeom prst="mathMinus">
            <a:avLst/>
          </a:prstGeom>
          <a:solidFill>
            <a:schemeClr val="bg1"/>
          </a:solidFill>
          <a:ln>
            <a:solidFill>
              <a:srgbClr val="F7136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Minuszeichen 11">
            <a:extLst>
              <a:ext uri="{FF2B5EF4-FFF2-40B4-BE49-F238E27FC236}">
                <a16:creationId xmlns:a16="http://schemas.microsoft.com/office/drawing/2014/main" id="{D19F9487-E561-44F1-B557-098D15D56ABE}"/>
              </a:ext>
            </a:extLst>
          </p:cNvPr>
          <p:cNvSpPr/>
          <p:nvPr/>
        </p:nvSpPr>
        <p:spPr>
          <a:xfrm>
            <a:off x="4427891" y="4527398"/>
            <a:ext cx="360000" cy="360000"/>
          </a:xfrm>
          <a:prstGeom prst="mathMinus">
            <a:avLst/>
          </a:prstGeom>
          <a:solidFill>
            <a:schemeClr val="bg1"/>
          </a:solidFill>
          <a:ln>
            <a:solidFill>
              <a:srgbClr val="F7136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8" name="Minuszeichen 57">
            <a:extLst>
              <a:ext uri="{FF2B5EF4-FFF2-40B4-BE49-F238E27FC236}">
                <a16:creationId xmlns:a16="http://schemas.microsoft.com/office/drawing/2014/main" id="{E35AAEA9-8A25-4EEA-9510-A4A3D916AC05}"/>
              </a:ext>
            </a:extLst>
          </p:cNvPr>
          <p:cNvSpPr/>
          <p:nvPr/>
        </p:nvSpPr>
        <p:spPr>
          <a:xfrm>
            <a:off x="4169321" y="5269980"/>
            <a:ext cx="360000" cy="360000"/>
          </a:xfrm>
          <a:prstGeom prst="mathMinus">
            <a:avLst/>
          </a:prstGeom>
          <a:solidFill>
            <a:schemeClr val="bg1"/>
          </a:solidFill>
          <a:ln>
            <a:solidFill>
              <a:srgbClr val="F7136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8AFB7721-5BF0-4EA4-9C60-4186AA415F9A}"/>
              </a:ext>
            </a:extLst>
          </p:cNvPr>
          <p:cNvSpPr/>
          <p:nvPr/>
        </p:nvSpPr>
        <p:spPr>
          <a:xfrm>
            <a:off x="-28871" y="1084509"/>
            <a:ext cx="6858000" cy="71844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1088" algn="ctr">
              <a:lnSpc>
                <a:spcPct val="115000"/>
              </a:lnSpc>
            </a:pPr>
            <a:r>
              <a:rPr lang="de-DE"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Kenntnisnahme eines Verdachtsfalls</a:t>
            </a:r>
          </a:p>
        </p:txBody>
      </p:sp>
      <p:sp>
        <p:nvSpPr>
          <p:cNvPr id="23" name="Rechteck 22">
            <a:extLst>
              <a:ext uri="{FF2B5EF4-FFF2-40B4-BE49-F238E27FC236}">
                <a16:creationId xmlns:a16="http://schemas.microsoft.com/office/drawing/2014/main" id="{4DC7CE9D-CBF6-4455-BC4A-04A9DD6BEE5D}"/>
              </a:ext>
            </a:extLst>
          </p:cNvPr>
          <p:cNvSpPr/>
          <p:nvPr/>
        </p:nvSpPr>
        <p:spPr>
          <a:xfrm>
            <a:off x="-40646" y="1084509"/>
            <a:ext cx="1080000" cy="720000"/>
          </a:xfrm>
          <a:prstGeom prst="rect">
            <a:avLst/>
          </a:prstGeom>
          <a:solidFill>
            <a:srgbClr val="FFBC1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22" name="Grafik 21" descr="Chat mit einfarbiger Füllung">
            <a:extLst>
              <a:ext uri="{FF2B5EF4-FFF2-40B4-BE49-F238E27FC236}">
                <a16:creationId xmlns:a16="http://schemas.microsoft.com/office/drawing/2014/main" id="{05810DD1-0F5A-43BC-9CDA-E6751FC6715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3112" y="1092191"/>
            <a:ext cx="720000" cy="720000"/>
          </a:xfrm>
          <a:prstGeom prst="rect">
            <a:avLst/>
          </a:prstGeom>
        </p:spPr>
      </p:pic>
      <p:sp>
        <p:nvSpPr>
          <p:cNvPr id="2" name="Textfeld 1">
            <a:extLst>
              <a:ext uri="{FF2B5EF4-FFF2-40B4-BE49-F238E27FC236}">
                <a16:creationId xmlns:a16="http://schemas.microsoft.com/office/drawing/2014/main" id="{213F7F6B-7566-4886-90AC-839DF5015C76}"/>
              </a:ext>
            </a:extLst>
          </p:cNvPr>
          <p:cNvSpPr txBox="1"/>
          <p:nvPr/>
        </p:nvSpPr>
        <p:spPr>
          <a:xfrm>
            <a:off x="17748" y="1994855"/>
            <a:ext cx="6840252" cy="1200329"/>
          </a:xfrm>
          <a:prstGeom prst="rect">
            <a:avLst/>
          </a:prstGeom>
          <a:noFill/>
        </p:spPr>
        <p:txBody>
          <a:bodyPr wrap="square" rtlCol="0">
            <a:spAutoFit/>
          </a:bodyPr>
          <a:lstStyle/>
          <a:p>
            <a:pPr algn="ct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Ergibt sich </a:t>
            </a: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in </a:t>
            </a: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einem Gespräch, dass eine Person von sexualisierter Gewalt betroffen sein könnte, so ist darauf zu achten, dass ihr durch einen </a:t>
            </a:r>
            <a:r>
              <a:rPr lang="de-DE"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traumasensiblen</a:t>
            </a: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Umgang der Raum gegeben wird, sich mitzuteilen</a:t>
            </a:r>
            <a:r>
              <a:rPr lang="de-DE"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0" name="Textfeld 9">
            <a:extLst>
              <a:ext uri="{FF2B5EF4-FFF2-40B4-BE49-F238E27FC236}">
                <a16:creationId xmlns:a16="http://schemas.microsoft.com/office/drawing/2014/main" id="{78E2EF4D-DB8B-4266-BCBD-F52FCA228623}"/>
              </a:ext>
            </a:extLst>
          </p:cNvPr>
          <p:cNvSpPr txBox="1"/>
          <p:nvPr/>
        </p:nvSpPr>
        <p:spPr>
          <a:xfrm>
            <a:off x="1568" y="6688447"/>
            <a:ext cx="6876000" cy="1200329"/>
          </a:xfrm>
          <a:prstGeom prst="rect">
            <a:avLst/>
          </a:prstGeom>
          <a:noFill/>
          <a:ln w="57150">
            <a:noFill/>
          </a:ln>
          <a:effectLst/>
        </p:spPr>
        <p:txBody>
          <a:bodyPr wrap="square" rtlCol="0">
            <a:spAutoFit/>
          </a:bodyPr>
          <a:lstStyle/>
          <a:p>
            <a:pPr lvl="1"/>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Mitarbeitende der Evangelisch-reformierten Kirche sind durch Kirchengesetz verpflichtet, ihnen zur Kenntnis gelangte Verdachts-fälle zu melden. Aus dem Grund sollten sie betroffenen Personen nicht versprechen, Gesprächsinhalte für sich zu behalten.</a:t>
            </a:r>
            <a:endParaRPr lang="de-DE" dirty="0"/>
          </a:p>
        </p:txBody>
      </p:sp>
      <p:pic>
        <p:nvPicPr>
          <p:cNvPr id="32" name="Grafik 31">
            <a:extLst>
              <a:ext uri="{FF2B5EF4-FFF2-40B4-BE49-F238E27FC236}">
                <a16:creationId xmlns:a16="http://schemas.microsoft.com/office/drawing/2014/main" id="{E8BD024F-BC14-4886-AFC0-0B114C34FF2A}"/>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234470" y="6777704"/>
            <a:ext cx="180000" cy="180000"/>
          </a:xfrm>
          <a:prstGeom prst="rect">
            <a:avLst/>
          </a:prstGeom>
          <a:solidFill>
            <a:schemeClr val="bg1">
              <a:alpha val="0"/>
            </a:schemeClr>
          </a:solidFill>
          <a:ln>
            <a:solidFill>
              <a:schemeClr val="bg1"/>
            </a:solidFill>
          </a:ln>
        </p:spPr>
      </p:pic>
      <p:sp>
        <p:nvSpPr>
          <p:cNvPr id="33" name="Textfeld 32">
            <a:extLst>
              <a:ext uri="{FF2B5EF4-FFF2-40B4-BE49-F238E27FC236}">
                <a16:creationId xmlns:a16="http://schemas.microsoft.com/office/drawing/2014/main" id="{E3B94EB5-8DFD-4697-AED6-DB72ECFE3A97}"/>
              </a:ext>
            </a:extLst>
          </p:cNvPr>
          <p:cNvSpPr txBox="1"/>
          <p:nvPr/>
        </p:nvSpPr>
        <p:spPr>
          <a:xfrm>
            <a:off x="50059" y="8301895"/>
            <a:ext cx="6807941" cy="1477328"/>
          </a:xfrm>
          <a:prstGeom prst="rect">
            <a:avLst/>
          </a:prstGeom>
          <a:noFill/>
        </p:spPr>
        <p:txBody>
          <a:bodyPr wrap="square" rtlCol="0">
            <a:spAutoFit/>
          </a:bodyPr>
          <a:lstStyle/>
          <a:p>
            <a:pPr lvl="1"/>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Der Interventionsleitfaden dient auch dazu, diejenigen zu </a:t>
            </a:r>
            <a:r>
              <a:rPr lang="de-DE" dirty="0" err="1">
                <a:solidFill>
                  <a:schemeClr val="bg1"/>
                </a:solidFill>
                <a:latin typeface="Calibri" panose="020F0502020204030204" pitchFamily="34" charset="0"/>
                <a:ea typeface="Calibri" panose="020F0502020204030204" pitchFamily="34" charset="0"/>
                <a:cs typeface="Calibri" panose="020F0502020204030204" pitchFamily="34" charset="0"/>
              </a:rPr>
              <a:t>ent</a:t>
            </a: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-lasten, denen sich betroffene Personen mit ihren Erfahrungen anvertrauen. Er hilft eigene Grenzen zu erkennen. So sollten ein-gehende Befragungen oder erste Ermittlungen etwa stets den Strafverfolgungsbehörden vorbehalten bleiben.</a:t>
            </a:r>
            <a:endParaRPr lang="de-DE" dirty="0"/>
          </a:p>
        </p:txBody>
      </p:sp>
      <p:pic>
        <p:nvPicPr>
          <p:cNvPr id="35" name="Grafik 34">
            <a:extLst>
              <a:ext uri="{FF2B5EF4-FFF2-40B4-BE49-F238E27FC236}">
                <a16:creationId xmlns:a16="http://schemas.microsoft.com/office/drawing/2014/main" id="{0EEB35E9-398C-43CE-BEC7-620C7CE0BDC1}"/>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234470" y="8411440"/>
            <a:ext cx="180000" cy="180000"/>
          </a:xfrm>
          <a:prstGeom prst="rect">
            <a:avLst/>
          </a:prstGeom>
          <a:solidFill>
            <a:schemeClr val="bg1">
              <a:alpha val="0"/>
            </a:schemeClr>
          </a:solidFill>
          <a:ln>
            <a:solidFill>
              <a:schemeClr val="bg1"/>
            </a:solidFill>
          </a:ln>
        </p:spPr>
      </p:pic>
      <p:sp>
        <p:nvSpPr>
          <p:cNvPr id="30" name="Textfeld 29">
            <a:extLst>
              <a:ext uri="{FF2B5EF4-FFF2-40B4-BE49-F238E27FC236}">
                <a16:creationId xmlns:a16="http://schemas.microsoft.com/office/drawing/2014/main" id="{238C8C51-98C5-41D7-ACEB-05DEB89BF209}"/>
              </a:ext>
            </a:extLst>
          </p:cNvPr>
          <p:cNvSpPr txBox="1"/>
          <p:nvPr/>
        </p:nvSpPr>
        <p:spPr>
          <a:xfrm>
            <a:off x="70837" y="10192342"/>
            <a:ext cx="6732000" cy="1477328"/>
          </a:xfrm>
          <a:prstGeom prst="rect">
            <a:avLst/>
          </a:prstGeom>
          <a:solidFill>
            <a:srgbClr val="FA157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lvl="1"/>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Ergibt sich aus dem Gespräch mit einer betroffenen Person, dass eine akute Gefahr besteht, die ein sofortiges Handeln </a:t>
            </a:r>
            <a:r>
              <a:rPr lang="de-DE" dirty="0" err="1">
                <a:solidFill>
                  <a:schemeClr val="bg1"/>
                </a:solidFill>
                <a:latin typeface="Calibri" panose="020F0502020204030204" pitchFamily="34" charset="0"/>
                <a:ea typeface="Calibri" panose="020F0502020204030204" pitchFamily="34" charset="0"/>
                <a:cs typeface="Calibri" panose="020F0502020204030204" pitchFamily="34" charset="0"/>
              </a:rPr>
              <a:t>erforder-lich</a:t>
            </a: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 macht, sollten die Strafverfolgungsbehörden eingeschaltet werden. Hier sieht der Interventionsleitfaden ausdrücklich eine Abweichung vom sonst üblichen Verfahrensablauf vor!</a:t>
            </a:r>
            <a:endParaRPr lang="de-DE" dirty="0"/>
          </a:p>
        </p:txBody>
      </p:sp>
      <p:pic>
        <p:nvPicPr>
          <p:cNvPr id="31" name="Grafik 30">
            <a:extLst>
              <a:ext uri="{FF2B5EF4-FFF2-40B4-BE49-F238E27FC236}">
                <a16:creationId xmlns:a16="http://schemas.microsoft.com/office/drawing/2014/main" id="{DDF4CD53-8ECD-4F78-AD63-D726199CFF56}"/>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234470" y="10306385"/>
            <a:ext cx="180000" cy="180000"/>
          </a:xfrm>
          <a:prstGeom prst="rect">
            <a:avLst/>
          </a:prstGeom>
          <a:solidFill>
            <a:schemeClr val="bg1">
              <a:alpha val="0"/>
            </a:schemeClr>
          </a:solidFill>
          <a:ln>
            <a:solidFill>
              <a:schemeClr val="bg1"/>
            </a:solidFill>
          </a:ln>
        </p:spPr>
      </p:pic>
    </p:spTree>
    <p:extLst>
      <p:ext uri="{BB962C8B-B14F-4D97-AF65-F5344CB8AC3E}">
        <p14:creationId xmlns:p14="http://schemas.microsoft.com/office/powerpoint/2010/main" val="215319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031C3701-E174-4F42-AA96-B86A604177BA}"/>
              </a:ext>
            </a:extLst>
          </p:cNvPr>
          <p:cNvSpPr/>
          <p:nvPr/>
        </p:nvSpPr>
        <p:spPr>
          <a:xfrm>
            <a:off x="0" y="957714"/>
            <a:ext cx="6858000" cy="1123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lnSpc>
                <a:spcPct val="115000"/>
              </a:lnSpc>
              <a:buClr>
                <a:srgbClr val="17A6B1"/>
              </a:buClr>
            </a:pP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3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Alle Aspekte, </a:t>
            </a:r>
            <a:r>
              <a:rPr lang="de-D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die </a:t>
            </a: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in</a:t>
            </a:r>
            <a:r>
              <a:rPr lang="de-D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Zusammenhang mit einem Verdacht auf sexualisierte Gewalt zur Kenntnis gelangen, sind sorgfältig zu dokumentieren.</a:t>
            </a: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17A6B1"/>
              </a:buClr>
            </a:pPr>
            <a:endParaRPr lang="de-DE" sz="12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17A6B1"/>
              </a:buClr>
            </a:pPr>
            <a:endParaRPr lang="de-DE" sz="1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1">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Die Dokumentation dient als:</a:t>
            </a:r>
          </a:p>
          <a:p>
            <a:pPr lvl="0">
              <a:lnSpc>
                <a:spcPct val="115000"/>
              </a:lnSpc>
              <a:buClr>
                <a:srgbClr val="17A6B1"/>
              </a:buClr>
            </a:pPr>
            <a:endParaRPr lang="de-DE" sz="1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2">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Hilfe, eigene Gedanken und Gefühle zu strukturieren. </a:t>
            </a:r>
          </a:p>
          <a:p>
            <a:pPr lvl="2">
              <a:lnSpc>
                <a:spcPct val="115000"/>
              </a:lnSpc>
              <a:buClr>
                <a:srgbClr val="17A6B1"/>
              </a:buClr>
            </a:pPr>
            <a:endParaRPr lang="de-DE" sz="1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2">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Schutz, um rückblickend handlungsleitende Erwägungen ersichtlich zu machen.</a:t>
            </a:r>
          </a:p>
          <a:p>
            <a:pPr lvl="2">
              <a:lnSpc>
                <a:spcPct val="115000"/>
              </a:lnSpc>
              <a:buClr>
                <a:srgbClr val="17A6B1"/>
              </a:buClr>
            </a:pPr>
            <a:endParaRPr lang="de-DE" sz="10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2">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Beweismittel in einem späteren Verfahren. </a:t>
            </a:r>
          </a:p>
          <a:p>
            <a:pPr lvl="1">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1">
              <a:lnSpc>
                <a:spcPct val="115000"/>
              </a:lnSpc>
              <a:buClr>
                <a:srgbClr val="17A6B1"/>
              </a:buClr>
            </a:pPr>
            <a:endParaRPr lang="de-DE"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7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17A6B1"/>
              </a:buClr>
            </a:pPr>
            <a:endParaRPr lang="de-DE" sz="1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17A6B1"/>
              </a:buClr>
            </a:pPr>
            <a:endParaRPr lang="de-DE"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2" name="Rechteck: gefaltete Ecke 1">
            <a:extLst>
              <a:ext uri="{FF2B5EF4-FFF2-40B4-BE49-F238E27FC236}">
                <a16:creationId xmlns:a16="http://schemas.microsoft.com/office/drawing/2014/main" id="{7CEF2595-709E-4E68-97A0-C8740F18A69B}"/>
              </a:ext>
            </a:extLst>
          </p:cNvPr>
          <p:cNvSpPr/>
          <p:nvPr/>
        </p:nvSpPr>
        <p:spPr>
          <a:xfrm>
            <a:off x="99000" y="3223049"/>
            <a:ext cx="6660000" cy="3816000"/>
          </a:xfrm>
          <a:prstGeom prst="foldedCorner">
            <a:avLst/>
          </a:prstGeom>
          <a:solidFill>
            <a:srgbClr val="FFE615"/>
          </a:solidFill>
          <a:ln>
            <a:solidFill>
              <a:srgbClr val="FFE615"/>
            </a:solidFill>
          </a:ln>
          <a:effectLst/>
        </p:spPr>
        <p:style>
          <a:lnRef idx="2">
            <a:schemeClr val="accent1">
              <a:shade val="50000"/>
            </a:schemeClr>
          </a:lnRef>
          <a:fillRef idx="1">
            <a:schemeClr val="accent1"/>
          </a:fillRef>
          <a:effectRef idx="0">
            <a:schemeClr val="accent1"/>
          </a:effectRef>
          <a:fontRef idx="minor">
            <a:schemeClr val="lt1"/>
          </a:fontRef>
        </p:style>
        <p:txBody>
          <a:bodyPr numCol="2" rtlCol="0" anchor="t"/>
          <a:lstStyle/>
          <a:p>
            <a:endParaRPr lang="de-DE" sz="2000" dirty="0">
              <a:solidFill>
                <a:schemeClr val="tx1"/>
              </a:solidFill>
            </a:endParaRPr>
          </a:p>
          <a:p>
            <a:endParaRPr lang="de-DE" dirty="0">
              <a:solidFill>
                <a:schemeClr val="tx1"/>
              </a:solidFill>
            </a:endParaRPr>
          </a:p>
          <a:p>
            <a:endParaRPr lang="de-DE" sz="1200" b="1" dirty="0">
              <a:solidFill>
                <a:schemeClr val="tx1"/>
              </a:solidFill>
            </a:endParaRPr>
          </a:p>
          <a:p>
            <a:r>
              <a:rPr lang="de-DE" sz="1400" b="1" dirty="0">
                <a:solidFill>
                  <a:schemeClr val="tx1"/>
                </a:solidFill>
              </a:rPr>
              <a:t>Hinweis </a:t>
            </a:r>
            <a:r>
              <a:rPr lang="de-DE" sz="2000" baseline="-75000" dirty="0">
                <a:solidFill>
                  <a:schemeClr val="tx1"/>
                </a:solidFill>
              </a:rPr>
              <a:t>Datum und Form</a:t>
            </a:r>
            <a:r>
              <a:rPr lang="de-DE" sz="2000" dirty="0">
                <a:solidFill>
                  <a:schemeClr val="tx1"/>
                </a:solidFill>
              </a:rPr>
              <a:t> </a:t>
            </a:r>
            <a:endParaRPr lang="de-DE" sz="2400" dirty="0">
              <a:solidFill>
                <a:schemeClr val="tx1"/>
              </a:solidFill>
            </a:endParaRPr>
          </a:p>
          <a:p>
            <a:endParaRPr lang="de-DE" sz="1400" dirty="0">
              <a:solidFill>
                <a:schemeClr val="tx1"/>
              </a:solidFill>
            </a:endParaRPr>
          </a:p>
          <a:p>
            <a:pPr marL="285750" indent="-285750">
              <a:buFont typeface="Arial" panose="020B0604020202020204" pitchFamily="34" charset="0"/>
              <a:buChar char="•"/>
            </a:pPr>
            <a:endParaRPr lang="de-DE" sz="1400" dirty="0">
              <a:solidFill>
                <a:schemeClr val="tx1"/>
              </a:solidFill>
            </a:endParaRPr>
          </a:p>
          <a:p>
            <a:r>
              <a:rPr lang="de-DE" sz="1400" b="1" dirty="0">
                <a:solidFill>
                  <a:schemeClr val="tx1"/>
                </a:solidFill>
              </a:rPr>
              <a:t>hinweisgebende Person </a:t>
            </a:r>
            <a:r>
              <a:rPr lang="de-DE" sz="2000" baseline="-75000" dirty="0">
                <a:solidFill>
                  <a:schemeClr val="tx1"/>
                </a:solidFill>
              </a:rPr>
              <a:t>Name und Funktion </a:t>
            </a:r>
            <a:endParaRPr lang="de-DE" sz="1600" baseline="-75000" dirty="0">
              <a:solidFill>
                <a:schemeClr val="tx1"/>
              </a:solidFill>
            </a:endParaRPr>
          </a:p>
          <a:p>
            <a:endParaRPr lang="de-DE" sz="1400" dirty="0">
              <a:solidFill>
                <a:schemeClr val="tx1"/>
              </a:solidFill>
            </a:endParaRPr>
          </a:p>
          <a:p>
            <a:endParaRPr lang="de-DE" sz="1400" dirty="0">
              <a:solidFill>
                <a:schemeClr val="tx1"/>
              </a:solidFill>
            </a:endParaRPr>
          </a:p>
          <a:p>
            <a:endParaRPr lang="de-DE" sz="1400" dirty="0">
              <a:solidFill>
                <a:schemeClr val="tx1"/>
              </a:solidFill>
            </a:endParaRPr>
          </a:p>
          <a:p>
            <a:endParaRPr lang="de-DE" sz="1400" dirty="0">
              <a:solidFill>
                <a:schemeClr val="tx1"/>
              </a:solidFill>
            </a:endParaRPr>
          </a:p>
          <a:p>
            <a:endParaRPr lang="de-DE" sz="1400" dirty="0">
              <a:solidFill>
                <a:schemeClr val="tx1"/>
              </a:solidFill>
            </a:endParaRPr>
          </a:p>
          <a:p>
            <a:endParaRPr lang="de-DE" sz="1400" dirty="0">
              <a:solidFill>
                <a:schemeClr val="tx1"/>
              </a:solidFill>
            </a:endParaRPr>
          </a:p>
          <a:p>
            <a:endParaRPr lang="de-DE" sz="1400" dirty="0">
              <a:solidFill>
                <a:schemeClr val="tx1"/>
              </a:solidFill>
            </a:endParaRPr>
          </a:p>
          <a:p>
            <a:endParaRPr lang="de-DE" sz="1400" dirty="0">
              <a:solidFill>
                <a:schemeClr val="tx1"/>
              </a:solidFill>
            </a:endParaRPr>
          </a:p>
          <a:p>
            <a:pPr marL="182563" indent="9525"/>
            <a:endParaRPr lang="de-DE" sz="1400" dirty="0">
              <a:solidFill>
                <a:schemeClr val="tx1"/>
              </a:solidFill>
            </a:endParaRPr>
          </a:p>
          <a:p>
            <a:pPr marL="182563" indent="9525"/>
            <a:endParaRPr lang="de-DE" sz="1400" dirty="0">
              <a:solidFill>
                <a:schemeClr val="tx1"/>
              </a:solidFill>
            </a:endParaRPr>
          </a:p>
          <a:p>
            <a:pPr marL="182563" lvl="2" indent="9525"/>
            <a:r>
              <a:rPr lang="de-DE" sz="1400" b="1" dirty="0">
                <a:solidFill>
                  <a:schemeClr val="tx1"/>
                </a:solidFill>
              </a:rPr>
              <a:t>betroffene Person </a:t>
            </a:r>
            <a:r>
              <a:rPr lang="de-DE" sz="2000" baseline="-75000" dirty="0">
                <a:solidFill>
                  <a:schemeClr val="tx1"/>
                </a:solidFill>
              </a:rPr>
              <a:t>Name</a:t>
            </a:r>
            <a:r>
              <a:rPr lang="de-DE" sz="2000" baseline="-50000" dirty="0">
                <a:solidFill>
                  <a:schemeClr val="tx1"/>
                </a:solidFill>
              </a:rPr>
              <a:t> </a:t>
            </a:r>
            <a:r>
              <a:rPr lang="de-DE" sz="2000" baseline="-75000" dirty="0">
                <a:solidFill>
                  <a:schemeClr val="tx1"/>
                </a:solidFill>
              </a:rPr>
              <a:t>und Alter</a:t>
            </a:r>
          </a:p>
          <a:p>
            <a:pPr marL="182563" lvl="2" indent="9525"/>
            <a:endParaRPr lang="de-DE" sz="1400" dirty="0">
              <a:solidFill>
                <a:schemeClr val="tx1"/>
              </a:solidFill>
            </a:endParaRPr>
          </a:p>
          <a:p>
            <a:pPr marL="182563" lvl="2" indent="9525"/>
            <a:endParaRPr lang="de-DE" sz="1400" dirty="0">
              <a:solidFill>
                <a:schemeClr val="tx1"/>
              </a:solidFill>
            </a:endParaRPr>
          </a:p>
          <a:p>
            <a:pPr marL="182563" lvl="2" indent="9525"/>
            <a:r>
              <a:rPr lang="de-DE" sz="1400" b="1" dirty="0">
                <a:solidFill>
                  <a:schemeClr val="tx1"/>
                </a:solidFill>
              </a:rPr>
              <a:t>beschuldigte Person </a:t>
            </a:r>
            <a:r>
              <a:rPr lang="de-DE" sz="2000" baseline="-75000" dirty="0">
                <a:solidFill>
                  <a:schemeClr val="tx1"/>
                </a:solidFill>
              </a:rPr>
              <a:t>Name und Funktion</a:t>
            </a:r>
          </a:p>
          <a:p>
            <a:pPr marL="266700"/>
            <a:endParaRPr lang="de-DE" dirty="0"/>
          </a:p>
        </p:txBody>
      </p:sp>
      <p:cxnSp>
        <p:nvCxnSpPr>
          <p:cNvPr id="35" name="Gerader Verbinder 34">
            <a:extLst>
              <a:ext uri="{FF2B5EF4-FFF2-40B4-BE49-F238E27FC236}">
                <a16:creationId xmlns:a16="http://schemas.microsoft.com/office/drawing/2014/main" id="{2A4E9EF0-F51E-40EF-BDBB-AE34419A4694}"/>
              </a:ext>
            </a:extLst>
          </p:cNvPr>
          <p:cNvCxnSpPr>
            <a:cxnSpLocks/>
          </p:cNvCxnSpPr>
          <p:nvPr/>
        </p:nvCxnSpPr>
        <p:spPr>
          <a:xfrm>
            <a:off x="5167566" y="4933715"/>
            <a:ext cx="1296000" cy="0"/>
          </a:xfrm>
          <a:prstGeom prst="line">
            <a:avLst/>
          </a:prstGeom>
        </p:spPr>
        <p:style>
          <a:lnRef idx="1">
            <a:schemeClr val="dk1"/>
          </a:lnRef>
          <a:fillRef idx="0">
            <a:schemeClr val="dk1"/>
          </a:fillRef>
          <a:effectRef idx="0">
            <a:schemeClr val="dk1"/>
          </a:effectRef>
          <a:fontRef idx="minor">
            <a:schemeClr val="tx1"/>
          </a:fontRef>
        </p:style>
      </p:cxnSp>
      <p:cxnSp>
        <p:nvCxnSpPr>
          <p:cNvPr id="36" name="Gerader Verbinder 35">
            <a:extLst>
              <a:ext uri="{FF2B5EF4-FFF2-40B4-BE49-F238E27FC236}">
                <a16:creationId xmlns:a16="http://schemas.microsoft.com/office/drawing/2014/main" id="{8422DDA5-7575-43B1-9B91-D6D6C02C983D}"/>
              </a:ext>
            </a:extLst>
          </p:cNvPr>
          <p:cNvCxnSpPr>
            <a:cxnSpLocks/>
          </p:cNvCxnSpPr>
          <p:nvPr/>
        </p:nvCxnSpPr>
        <p:spPr>
          <a:xfrm>
            <a:off x="850682" y="4291734"/>
            <a:ext cx="1080000" cy="0"/>
          </a:xfrm>
          <a:prstGeom prst="line">
            <a:avLst/>
          </a:prstGeom>
        </p:spPr>
        <p:style>
          <a:lnRef idx="1">
            <a:schemeClr val="dk1"/>
          </a:lnRef>
          <a:fillRef idx="0">
            <a:schemeClr val="dk1"/>
          </a:fillRef>
          <a:effectRef idx="0">
            <a:schemeClr val="dk1"/>
          </a:effectRef>
          <a:fontRef idx="minor">
            <a:schemeClr val="tx1"/>
          </a:fontRef>
        </p:style>
      </p:cxnSp>
      <p:cxnSp>
        <p:nvCxnSpPr>
          <p:cNvPr id="37" name="Gerader Verbinder 36">
            <a:extLst>
              <a:ext uri="{FF2B5EF4-FFF2-40B4-BE49-F238E27FC236}">
                <a16:creationId xmlns:a16="http://schemas.microsoft.com/office/drawing/2014/main" id="{D48DAAFA-D444-4470-AC2E-04FAA03B233D}"/>
              </a:ext>
            </a:extLst>
          </p:cNvPr>
          <p:cNvCxnSpPr>
            <a:cxnSpLocks/>
          </p:cNvCxnSpPr>
          <p:nvPr/>
        </p:nvCxnSpPr>
        <p:spPr>
          <a:xfrm>
            <a:off x="4996087" y="4297694"/>
            <a:ext cx="1080000" cy="0"/>
          </a:xfrm>
          <a:prstGeom prst="line">
            <a:avLst/>
          </a:prstGeom>
        </p:spPr>
        <p:style>
          <a:lnRef idx="1">
            <a:schemeClr val="dk1"/>
          </a:lnRef>
          <a:fillRef idx="0">
            <a:schemeClr val="dk1"/>
          </a:fillRef>
          <a:effectRef idx="0">
            <a:schemeClr val="dk1"/>
          </a:effectRef>
          <a:fontRef idx="minor">
            <a:schemeClr val="tx1"/>
          </a:fontRef>
        </p:style>
      </p:cxnSp>
      <p:sp>
        <p:nvSpPr>
          <p:cNvPr id="11" name="Interaktive Schaltfläche: Leer 10">
            <a:hlinkClick r:id="" action="ppaction://noaction" highlightClick="1"/>
            <a:extLst>
              <a:ext uri="{FF2B5EF4-FFF2-40B4-BE49-F238E27FC236}">
                <a16:creationId xmlns:a16="http://schemas.microsoft.com/office/drawing/2014/main" id="{202FCF1E-4DE8-4A5A-A48A-2A6A6C6CBD04}"/>
              </a:ext>
            </a:extLst>
          </p:cNvPr>
          <p:cNvSpPr/>
          <p:nvPr/>
        </p:nvSpPr>
        <p:spPr>
          <a:xfrm>
            <a:off x="83186" y="5337762"/>
            <a:ext cx="6492759" cy="1024850"/>
          </a:xfrm>
          <a:prstGeom prst="actionButtonBlan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400" b="1" dirty="0">
              <a:solidFill>
                <a:schemeClr val="tx1"/>
              </a:solidFill>
            </a:endParaRPr>
          </a:p>
          <a:p>
            <a:r>
              <a:rPr lang="de-DE" sz="1400" b="1" dirty="0">
                <a:solidFill>
                  <a:schemeClr val="tx1"/>
                </a:solidFill>
              </a:rPr>
              <a:t>Beschreibung des Vorfalls </a:t>
            </a:r>
            <a:r>
              <a:rPr lang="de-DE" sz="2000" baseline="-75000" dirty="0">
                <a:solidFill>
                  <a:schemeClr val="tx1"/>
                </a:solidFill>
              </a:rPr>
              <a:t>Ort- und Zeitangabe,</a:t>
            </a:r>
          </a:p>
          <a:p>
            <a:r>
              <a:rPr lang="de-DE" sz="2000" baseline="-75000" dirty="0">
                <a:solidFill>
                  <a:schemeClr val="tx1"/>
                </a:solidFill>
              </a:rPr>
              <a:t>                                                       </a:t>
            </a:r>
          </a:p>
          <a:p>
            <a:pPr marL="1789113" lvl="4">
              <a:tabLst>
                <a:tab pos="1881188" algn="l"/>
              </a:tabLst>
            </a:pPr>
            <a:r>
              <a:rPr lang="de-DE" sz="2000" baseline="-75000" dirty="0">
                <a:solidFill>
                  <a:schemeClr val="tx1"/>
                </a:solidFill>
              </a:rPr>
              <a:t>   möglichst genaue Wiedergabe, wer was wahrgenommen hat</a:t>
            </a:r>
            <a:r>
              <a:rPr lang="de-DE" sz="2000" dirty="0">
                <a:solidFill>
                  <a:schemeClr val="tx1"/>
                </a:solidFill>
              </a:rPr>
              <a:t>    </a:t>
            </a:r>
            <a:r>
              <a:rPr lang="de-DE" dirty="0">
                <a:solidFill>
                  <a:schemeClr val="tx1"/>
                </a:solidFill>
              </a:rPr>
              <a:t>                                       </a:t>
            </a:r>
          </a:p>
        </p:txBody>
      </p:sp>
      <p:cxnSp>
        <p:nvCxnSpPr>
          <p:cNvPr id="38" name="Gerader Verbinder 37">
            <a:extLst>
              <a:ext uri="{FF2B5EF4-FFF2-40B4-BE49-F238E27FC236}">
                <a16:creationId xmlns:a16="http://schemas.microsoft.com/office/drawing/2014/main" id="{D0A1F207-5D71-45EA-B3A4-2FB5D5C03D0B}"/>
              </a:ext>
            </a:extLst>
          </p:cNvPr>
          <p:cNvCxnSpPr>
            <a:cxnSpLocks/>
          </p:cNvCxnSpPr>
          <p:nvPr/>
        </p:nvCxnSpPr>
        <p:spPr>
          <a:xfrm>
            <a:off x="1992113" y="4933715"/>
            <a:ext cx="1296000" cy="0"/>
          </a:xfrm>
          <a:prstGeom prst="line">
            <a:avLst/>
          </a:prstGeom>
        </p:spPr>
        <p:style>
          <a:lnRef idx="1">
            <a:schemeClr val="dk1"/>
          </a:lnRef>
          <a:fillRef idx="0">
            <a:schemeClr val="dk1"/>
          </a:fillRef>
          <a:effectRef idx="0">
            <a:schemeClr val="dk1"/>
          </a:effectRef>
          <a:fontRef idx="minor">
            <a:schemeClr val="tx1"/>
          </a:fontRef>
        </p:style>
      </p:cxnSp>
      <p:sp>
        <p:nvSpPr>
          <p:cNvPr id="8" name="Ellipse 7">
            <a:extLst>
              <a:ext uri="{FF2B5EF4-FFF2-40B4-BE49-F238E27FC236}">
                <a16:creationId xmlns:a16="http://schemas.microsoft.com/office/drawing/2014/main" id="{AB6E9782-ABB0-4B81-8EBB-3D5E93AA0F90}"/>
              </a:ext>
            </a:extLst>
          </p:cNvPr>
          <p:cNvSpPr/>
          <p:nvPr/>
        </p:nvSpPr>
        <p:spPr>
          <a:xfrm>
            <a:off x="535123" y="6226658"/>
            <a:ext cx="1080000" cy="1080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Verbotsymbol 6">
            <a:extLst>
              <a:ext uri="{FF2B5EF4-FFF2-40B4-BE49-F238E27FC236}">
                <a16:creationId xmlns:a16="http://schemas.microsoft.com/office/drawing/2014/main" id="{4CCF1485-FBF7-42FB-A5EC-C51BD93DE1C2}"/>
              </a:ext>
            </a:extLst>
          </p:cNvPr>
          <p:cNvSpPr/>
          <p:nvPr/>
        </p:nvSpPr>
        <p:spPr>
          <a:xfrm>
            <a:off x="498555" y="6208428"/>
            <a:ext cx="1188000" cy="1188000"/>
          </a:xfrm>
          <a:prstGeom prst="noSmoking">
            <a:avLst>
              <a:gd name="adj" fmla="val 8361"/>
            </a:avLst>
          </a:prstGeom>
          <a:solidFill>
            <a:srgbClr val="FF452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a:solidFill>
                  <a:schemeClr val="tx1"/>
                </a:solidFill>
              </a:rPr>
              <a:t>Ermitt</a:t>
            </a:r>
            <a:r>
              <a:rPr lang="de-DE" dirty="0">
                <a:solidFill>
                  <a:schemeClr val="tx1"/>
                </a:solidFill>
              </a:rPr>
              <a:t>-</a:t>
            </a:r>
          </a:p>
          <a:p>
            <a:pPr algn="ctr"/>
            <a:r>
              <a:rPr lang="de-DE" dirty="0" err="1">
                <a:solidFill>
                  <a:schemeClr val="tx1"/>
                </a:solidFill>
              </a:rPr>
              <a:t>lungen</a:t>
            </a:r>
            <a:endParaRPr lang="de-DE" dirty="0">
              <a:solidFill>
                <a:schemeClr val="tx1"/>
              </a:solidFill>
            </a:endParaRPr>
          </a:p>
        </p:txBody>
      </p:sp>
      <p:cxnSp>
        <p:nvCxnSpPr>
          <p:cNvPr id="39" name="Gerader Verbinder 38">
            <a:extLst>
              <a:ext uri="{FF2B5EF4-FFF2-40B4-BE49-F238E27FC236}">
                <a16:creationId xmlns:a16="http://schemas.microsoft.com/office/drawing/2014/main" id="{CAEBA9C4-8D4D-48B8-8669-A79CC203CDF1}"/>
              </a:ext>
            </a:extLst>
          </p:cNvPr>
          <p:cNvCxnSpPr/>
          <p:nvPr/>
        </p:nvCxnSpPr>
        <p:spPr>
          <a:xfrm>
            <a:off x="2107560" y="6268448"/>
            <a:ext cx="4068000" cy="0"/>
          </a:xfrm>
          <a:prstGeom prst="line">
            <a:avLst/>
          </a:prstGeom>
        </p:spPr>
        <p:style>
          <a:lnRef idx="1">
            <a:schemeClr val="dk1"/>
          </a:lnRef>
          <a:fillRef idx="0">
            <a:schemeClr val="dk1"/>
          </a:fillRef>
          <a:effectRef idx="0">
            <a:schemeClr val="dk1"/>
          </a:effectRef>
          <a:fontRef idx="minor">
            <a:schemeClr val="tx1"/>
          </a:fontRef>
        </p:style>
      </p:cxnSp>
      <p:sp>
        <p:nvSpPr>
          <p:cNvPr id="4" name="Textfeld 3">
            <a:extLst>
              <a:ext uri="{FF2B5EF4-FFF2-40B4-BE49-F238E27FC236}">
                <a16:creationId xmlns:a16="http://schemas.microsoft.com/office/drawing/2014/main" id="{9F412E9E-4D38-49F3-A5F9-4A941F2250BF}"/>
              </a:ext>
            </a:extLst>
          </p:cNvPr>
          <p:cNvSpPr txBox="1"/>
          <p:nvPr/>
        </p:nvSpPr>
        <p:spPr>
          <a:xfrm>
            <a:off x="102189" y="3223049"/>
            <a:ext cx="6659999" cy="792000"/>
          </a:xfrm>
          <a:prstGeom prst="rect">
            <a:avLst/>
          </a:prstGeom>
          <a:noFill/>
          <a:ln>
            <a:noFill/>
          </a:ln>
        </p:spPr>
        <p:txBody>
          <a:bodyPr wrap="square" rtlCol="0">
            <a:spAutoFit/>
          </a:bodyPr>
          <a:lstStyle/>
          <a:p>
            <a:pPr algn="ctr"/>
            <a:r>
              <a:rPr lang="de-DE" dirty="0"/>
              <a:t>Insbesondere folgende Informationen sind festzuhalten,</a:t>
            </a:r>
          </a:p>
          <a:p>
            <a:pPr algn="ctr"/>
            <a:r>
              <a:rPr lang="de-DE" dirty="0"/>
              <a:t> sofern sie bekannt sind: </a:t>
            </a:r>
          </a:p>
        </p:txBody>
      </p:sp>
      <p:cxnSp>
        <p:nvCxnSpPr>
          <p:cNvPr id="10" name="Gerader Verbinder 9">
            <a:extLst>
              <a:ext uri="{FF2B5EF4-FFF2-40B4-BE49-F238E27FC236}">
                <a16:creationId xmlns:a16="http://schemas.microsoft.com/office/drawing/2014/main" id="{2756D543-A754-4E8A-A133-F7CED5591EBF}"/>
              </a:ext>
            </a:extLst>
          </p:cNvPr>
          <p:cNvCxnSpPr/>
          <p:nvPr/>
        </p:nvCxnSpPr>
        <p:spPr>
          <a:xfrm>
            <a:off x="2120623" y="5758993"/>
            <a:ext cx="1332000" cy="0"/>
          </a:xfrm>
          <a:prstGeom prst="line">
            <a:avLst/>
          </a:prstGeom>
        </p:spPr>
        <p:style>
          <a:lnRef idx="1">
            <a:schemeClr val="dk1"/>
          </a:lnRef>
          <a:fillRef idx="0">
            <a:schemeClr val="dk1"/>
          </a:fillRef>
          <a:effectRef idx="0">
            <a:schemeClr val="dk1"/>
          </a:effectRef>
          <a:fontRef idx="minor">
            <a:schemeClr val="tx1"/>
          </a:fontRef>
        </p:style>
      </p:cxnSp>
      <p:pic>
        <p:nvPicPr>
          <p:cNvPr id="24" name="Grafik 23">
            <a:extLst>
              <a:ext uri="{FF2B5EF4-FFF2-40B4-BE49-F238E27FC236}">
                <a16:creationId xmlns:a16="http://schemas.microsoft.com/office/drawing/2014/main" id="{6C69454D-8320-41AE-A376-542EEE0978BE}"/>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670682" y="8157741"/>
            <a:ext cx="180000" cy="180000"/>
          </a:xfrm>
          <a:prstGeom prst="rect">
            <a:avLst/>
          </a:prstGeom>
          <a:solidFill>
            <a:schemeClr val="bg1">
              <a:alpha val="0"/>
            </a:schemeClr>
          </a:solidFill>
          <a:ln>
            <a:solidFill>
              <a:schemeClr val="bg1"/>
            </a:solidFill>
          </a:ln>
        </p:spPr>
      </p:pic>
      <p:pic>
        <p:nvPicPr>
          <p:cNvPr id="25" name="Grafik 24">
            <a:extLst>
              <a:ext uri="{FF2B5EF4-FFF2-40B4-BE49-F238E27FC236}">
                <a16:creationId xmlns:a16="http://schemas.microsoft.com/office/drawing/2014/main" id="{005F6485-6F75-42C7-9E95-F495352C2CD4}"/>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670682" y="8687809"/>
            <a:ext cx="180000" cy="180000"/>
          </a:xfrm>
          <a:prstGeom prst="rect">
            <a:avLst/>
          </a:prstGeom>
          <a:solidFill>
            <a:schemeClr val="bg1">
              <a:alpha val="0"/>
            </a:schemeClr>
          </a:solidFill>
          <a:ln>
            <a:solidFill>
              <a:schemeClr val="bg1"/>
            </a:solidFill>
          </a:ln>
        </p:spPr>
      </p:pic>
      <p:pic>
        <p:nvPicPr>
          <p:cNvPr id="26" name="Grafik 25">
            <a:extLst>
              <a:ext uri="{FF2B5EF4-FFF2-40B4-BE49-F238E27FC236}">
                <a16:creationId xmlns:a16="http://schemas.microsoft.com/office/drawing/2014/main" id="{84B5D0AC-0C42-441C-A7D6-B2118D543808}"/>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670682" y="9476256"/>
            <a:ext cx="180000" cy="180000"/>
          </a:xfrm>
          <a:prstGeom prst="rect">
            <a:avLst/>
          </a:prstGeom>
          <a:solidFill>
            <a:schemeClr val="bg1">
              <a:alpha val="0"/>
            </a:schemeClr>
          </a:solidFill>
          <a:ln>
            <a:solidFill>
              <a:schemeClr val="bg1"/>
            </a:solidFill>
          </a:ln>
        </p:spPr>
      </p:pic>
      <p:sp>
        <p:nvSpPr>
          <p:cNvPr id="22" name="Textfeld 21">
            <a:extLst>
              <a:ext uri="{FF2B5EF4-FFF2-40B4-BE49-F238E27FC236}">
                <a16:creationId xmlns:a16="http://schemas.microsoft.com/office/drawing/2014/main" id="{4D2FE574-3594-4FD7-8E4D-A36753EED0B8}"/>
              </a:ext>
            </a:extLst>
          </p:cNvPr>
          <p:cNvSpPr txBox="1"/>
          <p:nvPr/>
        </p:nvSpPr>
        <p:spPr>
          <a:xfrm>
            <a:off x="32623" y="11377102"/>
            <a:ext cx="6840000" cy="646331"/>
          </a:xfrm>
          <a:prstGeom prst="rect">
            <a:avLst/>
          </a:prstGeom>
          <a:noFill/>
        </p:spPr>
        <p:txBody>
          <a:bodyPr wrap="square" rtlCol="0">
            <a:spAutoFit/>
          </a:bodyPr>
          <a:lstStyle/>
          <a:p>
            <a:pPr algn="ctr"/>
            <a:r>
              <a:rPr lang="de-D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Die Dokumentation ist sicher vor dem Zugriff unbefugter Personen aufzubewahren.</a:t>
            </a:r>
            <a:endParaRPr lang="de-DE" dirty="0">
              <a:solidFill>
                <a:schemeClr val="bg1"/>
              </a:solidFill>
            </a:endParaRPr>
          </a:p>
        </p:txBody>
      </p:sp>
      <p:sp>
        <p:nvSpPr>
          <p:cNvPr id="23" name="Textfeld 22">
            <a:extLst>
              <a:ext uri="{FF2B5EF4-FFF2-40B4-BE49-F238E27FC236}">
                <a16:creationId xmlns:a16="http://schemas.microsoft.com/office/drawing/2014/main" id="{B850E002-D616-4B6C-8046-9F2B82499D45}"/>
              </a:ext>
            </a:extLst>
          </p:cNvPr>
          <p:cNvSpPr txBox="1"/>
          <p:nvPr/>
        </p:nvSpPr>
        <p:spPr>
          <a:xfrm flipH="1">
            <a:off x="345541" y="10014499"/>
            <a:ext cx="6118025" cy="1138751"/>
          </a:xfrm>
          <a:prstGeom prst="wedgeRoundRectCallout">
            <a:avLst>
              <a:gd name="adj1" fmla="val -55464"/>
              <a:gd name="adj2" fmla="val -25584"/>
              <a:gd name="adj3" fmla="val 16667"/>
            </a:avLst>
          </a:prstGeom>
          <a:solidFill>
            <a:srgbClr val="FF452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lnSpc>
                <a:spcPct val="115000"/>
              </a:lnSpc>
              <a:spcAft>
                <a:spcPts val="800"/>
              </a:spcAft>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Dazu sollten Gesprächsinhalte möglichst wortgetreu wieder-gegeben werden. Auch Rückfragen, die im Gespräch gestellt worden sind, sollten als solche kenntlich gemacht werden.</a:t>
            </a:r>
            <a:endParaRPr lang="de-DE" dirty="0">
              <a:solidFill>
                <a:schemeClr val="bg1"/>
              </a:solidFill>
            </a:endParaRPr>
          </a:p>
        </p:txBody>
      </p:sp>
      <p:sp>
        <p:nvSpPr>
          <p:cNvPr id="27" name="Rechteck 26">
            <a:extLst>
              <a:ext uri="{FF2B5EF4-FFF2-40B4-BE49-F238E27FC236}">
                <a16:creationId xmlns:a16="http://schemas.microsoft.com/office/drawing/2014/main" id="{CCE897BD-6191-4A62-B0B4-C474442E86C2}"/>
              </a:ext>
            </a:extLst>
          </p:cNvPr>
          <p:cNvSpPr/>
          <p:nvPr/>
        </p:nvSpPr>
        <p:spPr>
          <a:xfrm>
            <a:off x="0" y="1072936"/>
            <a:ext cx="6858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1088" lvl="0" algn="ctr">
              <a:lnSpc>
                <a:spcPct val="115000"/>
              </a:lnSpc>
              <a:buClr>
                <a:srgbClr val="17A6B1"/>
              </a:buClr>
            </a:pPr>
            <a:r>
              <a:rPr lang="de-DE"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Dokumentation eines Verdachtsfalls</a:t>
            </a:r>
          </a:p>
        </p:txBody>
      </p:sp>
      <p:sp>
        <p:nvSpPr>
          <p:cNvPr id="28" name="Rechteck 27">
            <a:extLst>
              <a:ext uri="{FF2B5EF4-FFF2-40B4-BE49-F238E27FC236}">
                <a16:creationId xmlns:a16="http://schemas.microsoft.com/office/drawing/2014/main" id="{CC975B58-7D3C-4349-8A37-CF440D942D38}"/>
              </a:ext>
            </a:extLst>
          </p:cNvPr>
          <p:cNvSpPr/>
          <p:nvPr/>
        </p:nvSpPr>
        <p:spPr>
          <a:xfrm>
            <a:off x="12555" y="1070242"/>
            <a:ext cx="1080000" cy="720000"/>
          </a:xfrm>
          <a:prstGeom prst="rect">
            <a:avLst/>
          </a:prstGeom>
          <a:solidFill>
            <a:srgbClr val="FF452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31" name="Grafik 30" descr="Dokument mit einfarbiger Füllung">
            <a:extLst>
              <a:ext uri="{FF2B5EF4-FFF2-40B4-BE49-F238E27FC236}">
                <a16:creationId xmlns:a16="http://schemas.microsoft.com/office/drawing/2014/main" id="{CA11EEB9-B7D2-414F-A495-D03148D7511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65541" y="1087245"/>
            <a:ext cx="720000" cy="720000"/>
          </a:xfrm>
          <a:prstGeom prst="rect">
            <a:avLst/>
          </a:prstGeom>
        </p:spPr>
      </p:pic>
      <p:sp>
        <p:nvSpPr>
          <p:cNvPr id="6" name="Flussdiagramm: Alternativer Prozess 5">
            <a:extLst>
              <a:ext uri="{FF2B5EF4-FFF2-40B4-BE49-F238E27FC236}">
                <a16:creationId xmlns:a16="http://schemas.microsoft.com/office/drawing/2014/main" id="{49CE5D66-F4AE-4BCB-A61D-90454AB01BE0}"/>
              </a:ext>
            </a:extLst>
          </p:cNvPr>
          <p:cNvSpPr/>
          <p:nvPr/>
        </p:nvSpPr>
        <p:spPr>
          <a:xfrm>
            <a:off x="-2310938" y="3860729"/>
            <a:ext cx="45719" cy="45719"/>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60118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lussdiagramm: Prozess 24">
            <a:extLst>
              <a:ext uri="{FF2B5EF4-FFF2-40B4-BE49-F238E27FC236}">
                <a16:creationId xmlns:a16="http://schemas.microsoft.com/office/drawing/2014/main" id="{D1D96F7A-48F5-43F3-8F45-E1C8ACCD8B9D}"/>
              </a:ext>
            </a:extLst>
          </p:cNvPr>
          <p:cNvSpPr/>
          <p:nvPr/>
        </p:nvSpPr>
        <p:spPr>
          <a:xfrm>
            <a:off x="448887" y="4557301"/>
            <a:ext cx="5694793" cy="1080000"/>
          </a:xfrm>
          <a:prstGeom prst="flowChartProcess">
            <a:avLst/>
          </a:prstGeom>
          <a:solidFill>
            <a:srgbClr val="B7050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Flussdiagramm: Prozess 29">
            <a:extLst>
              <a:ext uri="{FF2B5EF4-FFF2-40B4-BE49-F238E27FC236}">
                <a16:creationId xmlns:a16="http://schemas.microsoft.com/office/drawing/2014/main" id="{7773C597-E82A-4F2F-B25A-C48A9661A89C}"/>
              </a:ext>
            </a:extLst>
          </p:cNvPr>
          <p:cNvSpPr/>
          <p:nvPr/>
        </p:nvSpPr>
        <p:spPr>
          <a:xfrm>
            <a:off x="448887" y="2987494"/>
            <a:ext cx="5694793" cy="936000"/>
          </a:xfrm>
          <a:prstGeom prst="flowChartProcess">
            <a:avLst/>
          </a:prstGeom>
          <a:solidFill>
            <a:srgbClr val="B7050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031C3701-E174-4F42-AA96-B86A604177BA}"/>
              </a:ext>
            </a:extLst>
          </p:cNvPr>
          <p:cNvSpPr/>
          <p:nvPr/>
        </p:nvSpPr>
        <p:spPr>
          <a:xfrm>
            <a:off x="0" y="944880"/>
            <a:ext cx="6732000" cy="1124712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lnSpc>
                <a:spcPct val="115000"/>
              </a:lnSpc>
              <a:buClr>
                <a:srgbClr val="17A6B1"/>
              </a:buClr>
            </a:pP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buClr>
                <a:srgbClr val="17A6B1"/>
              </a:buClr>
            </a:pPr>
            <a:endParaRPr lang="de-DE" sz="12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Haupt-, neben- und ehrenamtliche Mitarbeitende sind dazu verpflichtet, bei begründetem Verdacht </a:t>
            </a: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oder</a:t>
            </a: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unverzüglich zu melden. </a:t>
            </a:r>
          </a:p>
          <a:p>
            <a:pPr algn="ctr">
              <a:lnSpc>
                <a:spcPct val="115000"/>
              </a:lnSpc>
              <a:buClr>
                <a:srgbClr val="17A6B1"/>
              </a:buClr>
            </a:pPr>
            <a:endParaRPr lang="de-DE" sz="1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Eine Meldung erfolgt bei der</a:t>
            </a:r>
          </a:p>
          <a:p>
            <a:pPr lvl="0" algn="ctr">
              <a:lnSpc>
                <a:spcPct val="115000"/>
              </a:lnSpc>
              <a:buClr>
                <a:srgbClr val="17A6B1"/>
              </a:buClr>
            </a:pPr>
            <a:r>
              <a:rPr lang="de-DE" b="1" dirty="0">
                <a:solidFill>
                  <a:schemeClr val="bg1"/>
                </a:solidFill>
                <a:latin typeface="Calibri" panose="020F0502020204030204" pitchFamily="34" charset="0"/>
                <a:ea typeface="Calibri" panose="020F0502020204030204" pitchFamily="34" charset="0"/>
                <a:cs typeface="Calibri" panose="020F0502020204030204" pitchFamily="34" charset="0"/>
              </a:rPr>
              <a:t>Ansprechstelle</a:t>
            </a: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de-DE" b="1" dirty="0">
                <a:solidFill>
                  <a:schemeClr val="bg1"/>
                </a:solidFill>
                <a:latin typeface="Calibri" panose="020F0502020204030204" pitchFamily="34" charset="0"/>
                <a:ea typeface="Calibri" panose="020F0502020204030204" pitchFamily="34" charset="0"/>
                <a:cs typeface="Calibri" panose="020F0502020204030204" pitchFamily="34" charset="0"/>
              </a:rPr>
              <a:t>der Evangelisch-reformierten Kirche:</a:t>
            </a: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2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Der Dienstweg ist explizit nicht einzuhalten</a:t>
            </a:r>
            <a:r>
              <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Mitarbeitende haben jederzeit das Recht – im Fall von Pfarrerinnen und Pfarrern sogar die Pflicht – sich zur Einschätzung eines unklaren Vorfalls von der Ansprechstelle beraten zu lassen. </a:t>
            </a: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dirty="0">
              <a:solidFill>
                <a:srgbClr val="262626"/>
              </a:solidFill>
              <a:latin typeface="Open Sans" panose="020B0606030504020204" pitchFamily="34" charset="0"/>
            </a:endParaRPr>
          </a:p>
          <a:p>
            <a:pPr lvl="0" algn="ctr">
              <a:lnSpc>
                <a:spcPct val="115000"/>
              </a:lnSpc>
              <a:buClr>
                <a:srgbClr val="17A6B1"/>
              </a:buClr>
            </a:pPr>
            <a:endParaRPr lang="de-DE"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17A6B1"/>
              </a:buClr>
            </a:pPr>
            <a:endParaRPr lang="de-DE" sz="1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4">
              <a:lnSpc>
                <a:spcPct val="115000"/>
              </a:lnSpc>
              <a:buClr>
                <a:srgbClr val="17A6B1"/>
              </a:buClr>
            </a:pPr>
            <a:endParaRPr lang="de-DE" sz="5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17A6B1"/>
              </a:buClr>
            </a:pPr>
            <a:endParaRPr lang="de-DE"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2" name="Rechteck: gefaltete Ecke 21">
            <a:extLst>
              <a:ext uri="{FF2B5EF4-FFF2-40B4-BE49-F238E27FC236}">
                <a16:creationId xmlns:a16="http://schemas.microsoft.com/office/drawing/2014/main" id="{687BEBD5-7D8B-4D8D-AAA1-C611C2A9DD1C}"/>
              </a:ext>
            </a:extLst>
          </p:cNvPr>
          <p:cNvSpPr/>
          <p:nvPr/>
        </p:nvSpPr>
        <p:spPr>
          <a:xfrm>
            <a:off x="1406283" y="7114442"/>
            <a:ext cx="3780000" cy="1620000"/>
          </a:xfrm>
          <a:prstGeom prst="foldedCorner">
            <a:avLst/>
          </a:prstGeom>
          <a:solidFill>
            <a:schemeClr val="bg1"/>
          </a:solidFill>
          <a:ln>
            <a:solidFill>
              <a:schemeClr val="bg1"/>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buClr>
                <a:srgbClr val="17A6B1"/>
              </a:buClr>
            </a:pPr>
            <a:endParaRPr lang="de-DE"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r>
              <a:rPr lang="de-DE" b="1" dirty="0">
                <a:solidFill>
                  <a:schemeClr val="tx1"/>
                </a:solidFill>
                <a:latin typeface="Calibri" panose="020F0502020204030204" pitchFamily="34" charset="0"/>
                <a:ea typeface="Calibri" panose="020F0502020204030204" pitchFamily="34" charset="0"/>
                <a:cs typeface="Calibri" panose="020F0502020204030204" pitchFamily="34" charset="0"/>
              </a:rPr>
              <a:t>Christine Oppermann</a:t>
            </a:r>
          </a:p>
          <a:p>
            <a:pPr algn="ctr">
              <a:lnSpc>
                <a:spcPct val="115000"/>
              </a:lnSpc>
              <a:buClr>
                <a:srgbClr val="17A6B1"/>
              </a:buClr>
            </a:pPr>
            <a:r>
              <a:rPr lang="de-DE" b="1" dirty="0">
                <a:solidFill>
                  <a:schemeClr val="tx1"/>
                </a:solidFill>
                <a:latin typeface="Calibri" panose="020F0502020204030204" pitchFamily="34" charset="0"/>
                <a:ea typeface="Calibri" panose="020F0502020204030204" pitchFamily="34" charset="0"/>
                <a:cs typeface="Calibri" panose="020F0502020204030204" pitchFamily="34" charset="0"/>
              </a:rPr>
              <a:t>ansprechstelle@reformiert.de</a:t>
            </a:r>
          </a:p>
          <a:p>
            <a:pPr algn="ctr">
              <a:lnSpc>
                <a:spcPct val="115000"/>
              </a:lnSpc>
              <a:buClr>
                <a:srgbClr val="17A6B1"/>
              </a:buClr>
            </a:pPr>
            <a:r>
              <a:rPr lang="de-DE" b="1" dirty="0">
                <a:solidFill>
                  <a:schemeClr val="tx1"/>
                </a:solidFill>
                <a:latin typeface="Calibri" panose="020F0502020204030204" pitchFamily="34" charset="0"/>
                <a:ea typeface="Calibri" panose="020F0502020204030204" pitchFamily="34" charset="0"/>
                <a:cs typeface="Calibri" panose="020F0502020204030204" pitchFamily="34" charset="0"/>
              </a:rPr>
              <a:t>0491/9198195</a:t>
            </a:r>
          </a:p>
        </p:txBody>
      </p:sp>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8" name="Rechteck 7">
            <a:extLst>
              <a:ext uri="{FF2B5EF4-FFF2-40B4-BE49-F238E27FC236}">
                <a16:creationId xmlns:a16="http://schemas.microsoft.com/office/drawing/2014/main" id="{656455C2-59F5-4DBC-956D-A6740FD6EBB5}"/>
              </a:ext>
            </a:extLst>
          </p:cNvPr>
          <p:cNvSpPr/>
          <p:nvPr/>
        </p:nvSpPr>
        <p:spPr>
          <a:xfrm>
            <a:off x="0" y="1107339"/>
            <a:ext cx="6858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1088" lvl="0" algn="ctr">
              <a:lnSpc>
                <a:spcPct val="115000"/>
              </a:lnSpc>
              <a:buClr>
                <a:srgbClr val="17A6B1"/>
              </a:buClr>
            </a:pPr>
            <a:r>
              <a:rPr lang="de-DE" sz="2400" dirty="0">
                <a:solidFill>
                  <a:schemeClr val="bg1"/>
                </a:solidFill>
                <a:latin typeface="Calibri" panose="020F0502020204030204" pitchFamily="34" charset="0"/>
                <a:ea typeface="Calibri" panose="020F0502020204030204" pitchFamily="34" charset="0"/>
                <a:cs typeface="Calibri" panose="020F0502020204030204" pitchFamily="34" charset="0"/>
              </a:rPr>
              <a:t>Meldung eines Verdachtsfalls </a:t>
            </a:r>
            <a:endParaRPr lang="de-DE"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9" name="Rechteck 8">
            <a:extLst>
              <a:ext uri="{FF2B5EF4-FFF2-40B4-BE49-F238E27FC236}">
                <a16:creationId xmlns:a16="http://schemas.microsoft.com/office/drawing/2014/main" id="{2029CB69-3A9B-4E9E-B3C5-D1CB3C42F192}"/>
              </a:ext>
            </a:extLst>
          </p:cNvPr>
          <p:cNvSpPr/>
          <p:nvPr/>
        </p:nvSpPr>
        <p:spPr>
          <a:xfrm>
            <a:off x="5975" y="1105379"/>
            <a:ext cx="1080000" cy="720000"/>
          </a:xfrm>
          <a:prstGeom prst="rect">
            <a:avLst/>
          </a:prstGeom>
          <a:solidFill>
            <a:srgbClr val="B7050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0" name="Grafik 9" descr="Warnung mit einfarbiger Füllung">
            <a:extLst>
              <a:ext uri="{FF2B5EF4-FFF2-40B4-BE49-F238E27FC236}">
                <a16:creationId xmlns:a16="http://schemas.microsoft.com/office/drawing/2014/main" id="{876E948C-0BCE-45FD-A464-52DBA132ACD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7440" y="1111743"/>
            <a:ext cx="720000" cy="720000"/>
          </a:xfrm>
          <a:prstGeom prst="rect">
            <a:avLst/>
          </a:prstGeom>
        </p:spPr>
      </p:pic>
      <p:sp>
        <p:nvSpPr>
          <p:cNvPr id="15" name="Textfeld 14">
            <a:extLst>
              <a:ext uri="{FF2B5EF4-FFF2-40B4-BE49-F238E27FC236}">
                <a16:creationId xmlns:a16="http://schemas.microsoft.com/office/drawing/2014/main" id="{7357709E-8AA6-48F1-AC75-F90DE051D9FE}"/>
              </a:ext>
            </a:extLst>
          </p:cNvPr>
          <p:cNvSpPr txBox="1"/>
          <p:nvPr/>
        </p:nvSpPr>
        <p:spPr>
          <a:xfrm>
            <a:off x="62999" y="10710966"/>
            <a:ext cx="6732000" cy="1260000"/>
          </a:xfrm>
          <a:prstGeom prst="rect">
            <a:avLst/>
          </a:prstGeom>
          <a:solidFill>
            <a:srgbClr val="B7050C"/>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nchor="ctr">
            <a:spAutoFit/>
          </a:bodyPr>
          <a:lstStyle/>
          <a:p>
            <a:pPr algn="ctr"/>
            <a:r>
              <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Für die Ansprechstelle hat der Schutz betroffener Personen sowie hinweisgebender Personen höchste Priorität</a:t>
            </a: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 Sie stellt sicher, dass umsichtig und diskret mit Meldungen umgegangen wird.</a:t>
            </a:r>
            <a:endParaRPr lang="de-D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7" name="Grafik 16">
            <a:extLst>
              <a:ext uri="{FF2B5EF4-FFF2-40B4-BE49-F238E27FC236}">
                <a16:creationId xmlns:a16="http://schemas.microsoft.com/office/drawing/2014/main" id="{8649858A-91E2-4475-8AE8-93F1C34F87CA}"/>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714320" y="3097478"/>
            <a:ext cx="180000" cy="180000"/>
          </a:xfrm>
          <a:prstGeom prst="rect">
            <a:avLst/>
          </a:prstGeom>
          <a:solidFill>
            <a:schemeClr val="bg1">
              <a:alpha val="0"/>
            </a:schemeClr>
          </a:solidFill>
          <a:ln>
            <a:solidFill>
              <a:schemeClr val="bg1"/>
            </a:solidFill>
          </a:ln>
        </p:spPr>
      </p:pic>
      <p:pic>
        <p:nvPicPr>
          <p:cNvPr id="18" name="Grafik 17">
            <a:extLst>
              <a:ext uri="{FF2B5EF4-FFF2-40B4-BE49-F238E27FC236}">
                <a16:creationId xmlns:a16="http://schemas.microsoft.com/office/drawing/2014/main" id="{4EBB6723-3DD9-4926-B755-181B3985B632}"/>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714320" y="4634802"/>
            <a:ext cx="180000" cy="180000"/>
          </a:xfrm>
          <a:prstGeom prst="rect">
            <a:avLst/>
          </a:prstGeom>
          <a:solidFill>
            <a:schemeClr val="bg1">
              <a:alpha val="0"/>
            </a:schemeClr>
          </a:solidFill>
          <a:ln>
            <a:solidFill>
              <a:schemeClr val="bg1"/>
            </a:solidFill>
          </a:ln>
        </p:spPr>
      </p:pic>
      <p:sp>
        <p:nvSpPr>
          <p:cNvPr id="23" name="Sprechblase: rechteckig 22">
            <a:extLst>
              <a:ext uri="{FF2B5EF4-FFF2-40B4-BE49-F238E27FC236}">
                <a16:creationId xmlns:a16="http://schemas.microsoft.com/office/drawing/2014/main" id="{9BBF01D9-1F82-48B1-8BDE-4891C5957F4A}"/>
              </a:ext>
            </a:extLst>
          </p:cNvPr>
          <p:cNvSpPr/>
          <p:nvPr/>
        </p:nvSpPr>
        <p:spPr>
          <a:xfrm flipH="1">
            <a:off x="3263680" y="4543526"/>
            <a:ext cx="2880000" cy="1080000"/>
          </a:xfrm>
          <a:prstGeom prst="wedgeRectCallout">
            <a:avLst>
              <a:gd name="adj1" fmla="val 61285"/>
              <a:gd name="adj2" fmla="val -23167"/>
            </a:avLst>
          </a:prstGeom>
          <a:solidFill>
            <a:schemeClr val="bg1"/>
          </a:solidFill>
          <a:ln>
            <a:solidFill>
              <a:srgbClr val="B7050C"/>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15000"/>
              </a:lnSpc>
              <a:buClr>
                <a:srgbClr val="17A6B1"/>
              </a:buClr>
            </a:pPr>
            <a:r>
              <a:rPr lang="de-DE" b="0" i="0" dirty="0">
                <a:solidFill>
                  <a:schemeClr val="tx1"/>
                </a:solidFill>
                <a:effectLst/>
              </a:rPr>
              <a:t>sexuelle Kontakte innerhalb einer Seelsorge- und Vertrauensbeziehung</a:t>
            </a:r>
            <a:endParaRPr lang="de-DE" sz="1800" b="0" i="0" dirty="0">
              <a:solidFill>
                <a:schemeClr val="tx1"/>
              </a:solidFill>
              <a:effectLst/>
            </a:endParaRPr>
          </a:p>
        </p:txBody>
      </p:sp>
      <p:sp>
        <p:nvSpPr>
          <p:cNvPr id="24" name="Sprechblase: rechteckig 23">
            <a:extLst>
              <a:ext uri="{FF2B5EF4-FFF2-40B4-BE49-F238E27FC236}">
                <a16:creationId xmlns:a16="http://schemas.microsoft.com/office/drawing/2014/main" id="{199A8D1B-2905-4014-A3C8-BAB50AB24963}"/>
              </a:ext>
            </a:extLst>
          </p:cNvPr>
          <p:cNvSpPr/>
          <p:nvPr/>
        </p:nvSpPr>
        <p:spPr>
          <a:xfrm>
            <a:off x="3263680" y="2987637"/>
            <a:ext cx="2880000" cy="900000"/>
          </a:xfrm>
          <a:prstGeom prst="wedgeRectCallout">
            <a:avLst>
              <a:gd name="adj1" fmla="val -59991"/>
              <a:gd name="adj2" fmla="val -20850"/>
            </a:avLst>
          </a:prstGeom>
          <a:ln>
            <a:solidFill>
              <a:srgbClr val="B7050C"/>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2"/>
          </a:lnRef>
          <a:fillRef idx="1">
            <a:schemeClr val="lt1"/>
          </a:fillRef>
          <a:effectRef idx="0">
            <a:schemeClr val="accent2"/>
          </a:effectRef>
          <a:fontRef idx="minor">
            <a:schemeClr val="dk1"/>
          </a:fontRef>
        </p:style>
        <p:txBody>
          <a:bodyPr rtlCol="0" anchor="ctr"/>
          <a:lstStyle/>
          <a:p>
            <a:pPr algn="ctr"/>
            <a:r>
              <a:rPr lang="de-DE" dirty="0">
                <a:solidFill>
                  <a:schemeClr val="tx1"/>
                </a:solidFill>
              </a:rPr>
              <a:t>Verletzungen der sexuellen Selbstbestimmung</a:t>
            </a:r>
          </a:p>
        </p:txBody>
      </p:sp>
      <p:sp>
        <p:nvSpPr>
          <p:cNvPr id="20" name="Textfeld 19">
            <a:extLst>
              <a:ext uri="{FF2B5EF4-FFF2-40B4-BE49-F238E27FC236}">
                <a16:creationId xmlns:a16="http://schemas.microsoft.com/office/drawing/2014/main" id="{D74FA717-07E8-4A88-BE86-967A5368182F}"/>
              </a:ext>
            </a:extLst>
          </p:cNvPr>
          <p:cNvSpPr txBox="1"/>
          <p:nvPr/>
        </p:nvSpPr>
        <p:spPr>
          <a:xfrm>
            <a:off x="979520" y="3000671"/>
            <a:ext cx="2880000" cy="646331"/>
          </a:xfrm>
          <a:prstGeom prst="rect">
            <a:avLst/>
          </a:prstGeom>
          <a:noFill/>
        </p:spPr>
        <p:txBody>
          <a:bodyPr wrap="square" rtlCol="0">
            <a:spAutoFit/>
          </a:bodyPr>
          <a:lstStyle/>
          <a:p>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Vorfälle </a:t>
            </a:r>
            <a:r>
              <a:rPr lang="de-DE" dirty="0" err="1">
                <a:solidFill>
                  <a:schemeClr val="bg1"/>
                </a:solidFill>
                <a:latin typeface="Calibri" panose="020F0502020204030204" pitchFamily="34" charset="0"/>
                <a:ea typeface="Calibri" panose="020F0502020204030204" pitchFamily="34" charset="0"/>
                <a:cs typeface="Calibri" panose="020F0502020204030204" pitchFamily="34" charset="0"/>
              </a:rPr>
              <a:t>sexua</a:t>
            </a: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r>
              <a:rPr lang="de-DE" dirty="0" err="1">
                <a:solidFill>
                  <a:schemeClr val="bg1"/>
                </a:solidFill>
                <a:latin typeface="Calibri" panose="020F0502020204030204" pitchFamily="34" charset="0"/>
                <a:ea typeface="Calibri" panose="020F0502020204030204" pitchFamily="34" charset="0"/>
                <a:cs typeface="Calibri" panose="020F0502020204030204" pitchFamily="34" charset="0"/>
              </a:rPr>
              <a:t>lisierter</a:t>
            </a:r>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 Gewalt</a:t>
            </a:r>
            <a:endParaRPr lang="de-DE" dirty="0"/>
          </a:p>
        </p:txBody>
      </p:sp>
      <p:sp>
        <p:nvSpPr>
          <p:cNvPr id="21" name="Textfeld 20">
            <a:extLst>
              <a:ext uri="{FF2B5EF4-FFF2-40B4-BE49-F238E27FC236}">
                <a16:creationId xmlns:a16="http://schemas.microsoft.com/office/drawing/2014/main" id="{A10B5FD0-E470-4600-8E42-96FA6990F8D3}"/>
              </a:ext>
            </a:extLst>
          </p:cNvPr>
          <p:cNvSpPr txBox="1"/>
          <p:nvPr/>
        </p:nvSpPr>
        <p:spPr>
          <a:xfrm>
            <a:off x="979520" y="4540677"/>
            <a:ext cx="2880000" cy="646331"/>
          </a:xfrm>
          <a:prstGeom prst="rect">
            <a:avLst/>
          </a:prstGeom>
          <a:noFill/>
        </p:spPr>
        <p:txBody>
          <a:bodyPr wrap="square" rtlCol="0">
            <a:spAutoFit/>
          </a:bodyPr>
          <a:lstStyle/>
          <a:p>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Verstöße gegen </a:t>
            </a:r>
          </a:p>
          <a:p>
            <a:r>
              <a:rPr lang="de-DE" dirty="0">
                <a:solidFill>
                  <a:schemeClr val="bg1"/>
                </a:solidFill>
                <a:latin typeface="Calibri" panose="020F0502020204030204" pitchFamily="34" charset="0"/>
                <a:ea typeface="Calibri" panose="020F0502020204030204" pitchFamily="34" charset="0"/>
                <a:cs typeface="Calibri" panose="020F0502020204030204" pitchFamily="34" charset="0"/>
              </a:rPr>
              <a:t>das Abstinenzgebot </a:t>
            </a:r>
          </a:p>
        </p:txBody>
      </p:sp>
    </p:spTree>
    <p:extLst>
      <p:ext uri="{BB962C8B-B14F-4D97-AF65-F5344CB8AC3E}">
        <p14:creationId xmlns:p14="http://schemas.microsoft.com/office/powerpoint/2010/main" val="1672306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031C3701-E174-4F42-AA96-B86A604177BA}"/>
              </a:ext>
            </a:extLst>
          </p:cNvPr>
          <p:cNvSpPr/>
          <p:nvPr/>
        </p:nvSpPr>
        <p:spPr>
          <a:xfrm>
            <a:off x="0" y="957714"/>
            <a:ext cx="6858000" cy="11234286"/>
          </a:xfrm>
          <a:prstGeom prst="rect">
            <a:avLst/>
          </a:prstGeom>
          <a:noFill/>
          <a:ln>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lnSpc>
                <a:spcPct val="115000"/>
              </a:lnSpc>
              <a:buClr>
                <a:srgbClr val="17A6B1"/>
              </a:buClr>
            </a:pP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2000" dirty="0">
              <a:solidFill>
                <a:schemeClr val="bg1"/>
              </a:solidFill>
              <a:ea typeface="Calibri" panose="020F0502020204030204" pitchFamily="34" charset="0"/>
              <a:cs typeface="Times New Roman" panose="02020603050405020304" pitchFamily="18" charset="0"/>
            </a:endParaRPr>
          </a:p>
          <a:p>
            <a:pPr lvl="0" algn="ctr">
              <a:lnSpc>
                <a:spcPct val="115000"/>
              </a:lnSpc>
              <a:buClr>
                <a:srgbClr val="17A6B1"/>
              </a:buClr>
            </a:pPr>
            <a:endParaRPr lang="de-DE" sz="2000" dirty="0">
              <a:solidFill>
                <a:schemeClr val="bg1"/>
              </a:solidFill>
              <a:ea typeface="Calibri" panose="020F0502020204030204" pitchFamily="34" charset="0"/>
              <a:cs typeface="Times New Roman" panose="02020603050405020304" pitchFamily="18" charset="0"/>
            </a:endParaRPr>
          </a:p>
          <a:p>
            <a:pPr algn="ctr">
              <a:lnSpc>
                <a:spcPct val="115000"/>
              </a:lnSpc>
              <a:buClr>
                <a:srgbClr val="17A6B1"/>
              </a:buClr>
            </a:pPr>
            <a:r>
              <a:rPr lang="de-DE" dirty="0">
                <a:solidFill>
                  <a:schemeClr val="bg1"/>
                </a:solidFill>
                <a:effectLst/>
                <a:ea typeface="Noto Sans Symbols"/>
                <a:cs typeface="Noto Sans Symbols"/>
              </a:rPr>
              <a:t>Die Ansprechstelle ist eine Erstkontaktmöglichkeit, um Fragen zum Umgang mit Verdachtsmomenten sexualisierter Gewalt zu klären.</a:t>
            </a:r>
          </a:p>
          <a:p>
            <a:pPr algn="ctr">
              <a:lnSpc>
                <a:spcPct val="115000"/>
              </a:lnSpc>
              <a:buClr>
                <a:srgbClr val="17A6B1"/>
              </a:buClr>
            </a:pPr>
            <a:r>
              <a:rPr lang="de-DE" dirty="0">
                <a:solidFill>
                  <a:schemeClr val="bg1"/>
                </a:solidFill>
                <a:effectLst/>
                <a:ea typeface="Noto Sans Symbols"/>
                <a:cs typeface="Noto Sans Symbols"/>
              </a:rPr>
              <a:t> </a:t>
            </a:r>
          </a:p>
          <a:p>
            <a:pPr algn="ctr">
              <a:lnSpc>
                <a:spcPct val="115000"/>
              </a:lnSpc>
              <a:buClr>
                <a:srgbClr val="17A6B1"/>
              </a:buClr>
            </a:pPr>
            <a:r>
              <a:rPr lang="de-DE" dirty="0">
                <a:solidFill>
                  <a:schemeClr val="bg1"/>
                </a:solidFill>
                <a:effectLst/>
                <a:ea typeface="Noto Sans Symbols"/>
                <a:cs typeface="Noto Sans Symbols"/>
              </a:rPr>
              <a:t>Die Ansprechstelle hört Kontaktsuchenden zu und nimmt sie ernst. </a:t>
            </a:r>
            <a:endParaRPr lang="de-DE" dirty="0">
              <a:solidFill>
                <a:schemeClr val="bg1"/>
              </a:solidFill>
              <a:ea typeface="Calibri" panose="020F0502020204030204" pitchFamily="34" charset="0"/>
              <a:cs typeface="Calibri" panose="020F0502020204030204" pitchFamily="34" charset="0"/>
            </a:endParaRPr>
          </a:p>
          <a:p>
            <a:pPr algn="ctr">
              <a:lnSpc>
                <a:spcPct val="115000"/>
              </a:lnSpc>
              <a:buClr>
                <a:srgbClr val="17A6B1"/>
              </a:buClr>
            </a:pPr>
            <a:endParaRPr lang="de-DE" sz="1600" dirty="0">
              <a:solidFill>
                <a:schemeClr val="bg1"/>
              </a:solidFill>
              <a:effectLst/>
              <a:latin typeface="Noto Sans Symbols"/>
              <a:ea typeface="Noto Sans Symbols"/>
              <a:cs typeface="Noto Sans Symbols"/>
            </a:endParaRPr>
          </a:p>
          <a:p>
            <a:pPr algn="ctr">
              <a:lnSpc>
                <a:spcPct val="115000"/>
              </a:lnSpc>
              <a:buClr>
                <a:srgbClr val="17A6B1"/>
              </a:buClr>
            </a:pPr>
            <a:endParaRPr lang="de-DE" sz="1600" dirty="0">
              <a:solidFill>
                <a:schemeClr val="bg1"/>
              </a:solidFill>
              <a:latin typeface="Noto Sans Symbols"/>
              <a:ea typeface="Noto Sans Symbols"/>
              <a:cs typeface="Noto Sans Symbols"/>
            </a:endParaRPr>
          </a:p>
          <a:p>
            <a:pPr algn="ctr">
              <a:lnSpc>
                <a:spcPct val="115000"/>
              </a:lnSpc>
              <a:buClr>
                <a:srgbClr val="17A6B1"/>
              </a:buClr>
            </a:pPr>
            <a:endParaRPr lang="de-DE" sz="1600" dirty="0">
              <a:solidFill>
                <a:schemeClr val="bg1"/>
              </a:solidFill>
              <a:effectLst/>
              <a:latin typeface="Noto Sans Symbols"/>
              <a:ea typeface="Noto Sans Symbols"/>
              <a:cs typeface="Noto Sans Symbols"/>
            </a:endParaRPr>
          </a:p>
          <a:p>
            <a:pPr algn="ctr">
              <a:lnSpc>
                <a:spcPct val="115000"/>
              </a:lnSpc>
              <a:buClr>
                <a:srgbClr val="17A6B1"/>
              </a:buClr>
            </a:pPr>
            <a:endParaRPr lang="de-DE" sz="1600" dirty="0">
              <a:solidFill>
                <a:schemeClr val="bg1"/>
              </a:solidFill>
              <a:latin typeface="Noto Sans Symbols"/>
              <a:ea typeface="Noto Sans Symbols"/>
              <a:cs typeface="Noto Sans Symbols"/>
            </a:endParaRPr>
          </a:p>
          <a:p>
            <a:pPr algn="ctr">
              <a:lnSpc>
                <a:spcPct val="115000"/>
              </a:lnSpc>
              <a:buClr>
                <a:srgbClr val="17A6B1"/>
              </a:buClr>
            </a:pPr>
            <a:endParaRPr lang="de-DE" sz="1600" dirty="0">
              <a:solidFill>
                <a:schemeClr val="bg1"/>
              </a:solidFill>
              <a:effectLst/>
              <a:latin typeface="Noto Sans Symbols"/>
              <a:ea typeface="Noto Sans Symbols"/>
              <a:cs typeface="Noto Sans Symbols"/>
            </a:endParaRPr>
          </a:p>
          <a:p>
            <a:pPr algn="ctr">
              <a:lnSpc>
                <a:spcPct val="115000"/>
              </a:lnSpc>
              <a:buClr>
                <a:srgbClr val="17A6B1"/>
              </a:buClr>
            </a:pPr>
            <a:endParaRPr lang="de-DE" sz="1600" dirty="0">
              <a:solidFill>
                <a:schemeClr val="bg1"/>
              </a:solidFill>
              <a:latin typeface="Noto Sans Symbols"/>
              <a:ea typeface="Noto Sans Symbols"/>
              <a:cs typeface="Noto Sans Symbols"/>
            </a:endParaRPr>
          </a:p>
          <a:p>
            <a:pPr algn="ctr">
              <a:lnSpc>
                <a:spcPct val="115000"/>
              </a:lnSpc>
              <a:buClr>
                <a:srgbClr val="17A6B1"/>
              </a:buClr>
            </a:pPr>
            <a:endParaRPr lang="de-DE" sz="1600" dirty="0">
              <a:solidFill>
                <a:schemeClr val="bg1"/>
              </a:solidFill>
              <a:effectLst/>
              <a:latin typeface="Noto Sans Symbols"/>
              <a:ea typeface="Noto Sans Symbols"/>
              <a:cs typeface="Noto Sans Symbols"/>
            </a:endParaRPr>
          </a:p>
          <a:p>
            <a:pPr algn="ctr">
              <a:lnSpc>
                <a:spcPct val="115000"/>
              </a:lnSpc>
              <a:buClr>
                <a:srgbClr val="17A6B1"/>
              </a:buClr>
            </a:pPr>
            <a:endParaRPr lang="de-DE" sz="1600" dirty="0">
              <a:solidFill>
                <a:schemeClr val="bg1"/>
              </a:solidFill>
              <a:latin typeface="Noto Sans Symbols"/>
              <a:ea typeface="Noto Sans Symbols"/>
              <a:cs typeface="Noto Sans Symbols"/>
            </a:endParaRPr>
          </a:p>
          <a:p>
            <a:pPr algn="ctr">
              <a:lnSpc>
                <a:spcPct val="115000"/>
              </a:lnSpc>
              <a:buClr>
                <a:srgbClr val="17A6B1"/>
              </a:buClr>
            </a:pPr>
            <a:endParaRPr lang="de-DE" sz="1600" dirty="0">
              <a:solidFill>
                <a:schemeClr val="bg1"/>
              </a:solidFill>
              <a:effectLst/>
              <a:latin typeface="Noto Sans Symbols"/>
              <a:ea typeface="Noto Sans Symbols"/>
              <a:cs typeface="Noto Sans Symbols"/>
            </a:endParaRPr>
          </a:p>
          <a:p>
            <a:pPr algn="ctr">
              <a:lnSpc>
                <a:spcPct val="115000"/>
              </a:lnSpc>
              <a:buClr>
                <a:srgbClr val="17A6B1"/>
              </a:buClr>
            </a:pPr>
            <a:endParaRPr lang="de-DE" sz="1600" dirty="0">
              <a:solidFill>
                <a:schemeClr val="bg1"/>
              </a:solidFill>
              <a:latin typeface="Noto Sans Symbols"/>
              <a:ea typeface="Noto Sans Symbols"/>
              <a:cs typeface="Noto Sans Symbols"/>
            </a:endParaRPr>
          </a:p>
          <a:p>
            <a:pPr algn="ctr">
              <a:lnSpc>
                <a:spcPct val="115000"/>
              </a:lnSpc>
              <a:buClr>
                <a:srgbClr val="17A6B1"/>
              </a:buClr>
            </a:pPr>
            <a:endParaRPr lang="de-DE" sz="1600" dirty="0">
              <a:solidFill>
                <a:schemeClr val="bg1"/>
              </a:solidFill>
              <a:effectLst/>
              <a:latin typeface="Noto Sans Symbols"/>
              <a:ea typeface="Noto Sans Symbols"/>
              <a:cs typeface="Noto Sans Symbols"/>
            </a:endParaRPr>
          </a:p>
          <a:p>
            <a:pPr algn="ctr">
              <a:lnSpc>
                <a:spcPct val="115000"/>
              </a:lnSpc>
              <a:buClr>
                <a:srgbClr val="17A6B1"/>
              </a:buClr>
            </a:pPr>
            <a:endParaRPr lang="de-DE" sz="1600" dirty="0">
              <a:solidFill>
                <a:schemeClr val="bg1"/>
              </a:solidFill>
              <a:effectLst/>
              <a:latin typeface="Noto Sans Symbols"/>
              <a:ea typeface="Noto Sans Symbols"/>
              <a:cs typeface="Noto Sans Symbols"/>
            </a:endParaRPr>
          </a:p>
          <a:p>
            <a:pPr algn="ctr">
              <a:lnSpc>
                <a:spcPct val="115000"/>
              </a:lnSpc>
              <a:buClr>
                <a:srgbClr val="17A6B1"/>
              </a:buClr>
            </a:pPr>
            <a:endParaRPr lang="de-DE" sz="1600" dirty="0">
              <a:solidFill>
                <a:schemeClr val="bg1"/>
              </a:solidFill>
              <a:latin typeface="Noto Sans Symbols"/>
              <a:ea typeface="Noto Sans Symbols"/>
              <a:cs typeface="Noto Sans Symbols"/>
            </a:endParaRPr>
          </a:p>
          <a:p>
            <a:pPr algn="ctr">
              <a:lnSpc>
                <a:spcPct val="115000"/>
              </a:lnSpc>
              <a:buClr>
                <a:srgbClr val="17A6B1"/>
              </a:buClr>
            </a:pPr>
            <a:endParaRPr lang="de-DE"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ctr">
              <a:lnSpc>
                <a:spcPct val="115000"/>
              </a:lnSpc>
              <a:buClr>
                <a:srgbClr val="17A6B1"/>
              </a:buClr>
            </a:pPr>
            <a:endParaRPr lang="de-DE" sz="1600" dirty="0">
              <a:solidFill>
                <a:schemeClr val="bg1"/>
              </a:solidFill>
              <a:latin typeface="Noto Sans Symbols"/>
            </a:endParaRPr>
          </a:p>
          <a:p>
            <a:pPr algn="ctr">
              <a:lnSpc>
                <a:spcPct val="115000"/>
              </a:lnSpc>
              <a:buClr>
                <a:srgbClr val="17A6B1"/>
              </a:buClr>
            </a:pPr>
            <a:endParaRPr lang="de-DE" sz="900" dirty="0">
              <a:solidFill>
                <a:schemeClr val="bg1"/>
              </a:solidFill>
              <a:latin typeface="Noto Sans Symbols"/>
            </a:endParaRPr>
          </a:p>
          <a:p>
            <a:pPr lvl="0" algn="ctr">
              <a:lnSpc>
                <a:spcPct val="115000"/>
              </a:lnSpc>
              <a:buClr>
                <a:srgbClr val="17A6B1"/>
              </a:buClr>
            </a:pPr>
            <a:endParaRPr lang="de-DE"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0">
              <a:lnSpc>
                <a:spcPct val="115000"/>
              </a:lnSpc>
              <a:buClr>
                <a:srgbClr val="17A6B1"/>
              </a:buClr>
            </a:pPr>
            <a:endParaRPr lang="de-DE"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2">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13" name="Rechteck 12">
            <a:extLst>
              <a:ext uri="{FF2B5EF4-FFF2-40B4-BE49-F238E27FC236}">
                <a16:creationId xmlns:a16="http://schemas.microsoft.com/office/drawing/2014/main" id="{58BB1870-CE1B-4F69-9F5E-A015519F5A32}"/>
              </a:ext>
            </a:extLst>
          </p:cNvPr>
          <p:cNvSpPr/>
          <p:nvPr/>
        </p:nvSpPr>
        <p:spPr>
          <a:xfrm>
            <a:off x="-11365" y="1075711"/>
            <a:ext cx="6858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81075" lvl="2" algn="ctr"/>
            <a:r>
              <a:rPr lang="de-DE" sz="2400" dirty="0"/>
              <a:t>Ansprechstelle</a:t>
            </a:r>
          </a:p>
        </p:txBody>
      </p:sp>
      <p:sp>
        <p:nvSpPr>
          <p:cNvPr id="15" name="Rechteck 14">
            <a:extLst>
              <a:ext uri="{FF2B5EF4-FFF2-40B4-BE49-F238E27FC236}">
                <a16:creationId xmlns:a16="http://schemas.microsoft.com/office/drawing/2014/main" id="{1BA22F6F-4CBE-45D1-972C-D5BD09843B1B}"/>
              </a:ext>
            </a:extLst>
          </p:cNvPr>
          <p:cNvSpPr/>
          <p:nvPr/>
        </p:nvSpPr>
        <p:spPr>
          <a:xfrm>
            <a:off x="1686" y="1076143"/>
            <a:ext cx="1080000" cy="720000"/>
          </a:xfrm>
          <a:prstGeom prst="rect">
            <a:avLst/>
          </a:prstGeom>
          <a:solidFill>
            <a:srgbClr val="FA157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6" name="Grafik 15" descr="Fragen mit einfarbiger Füllung">
            <a:extLst>
              <a:ext uri="{FF2B5EF4-FFF2-40B4-BE49-F238E27FC236}">
                <a16:creationId xmlns:a16="http://schemas.microsoft.com/office/drawing/2014/main" id="{85CF2FCE-BC4F-47A9-B30E-166D6928D8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9828" y="1084593"/>
            <a:ext cx="720000" cy="720000"/>
          </a:xfrm>
          <a:prstGeom prst="rect">
            <a:avLst/>
          </a:prstGeom>
        </p:spPr>
      </p:pic>
      <p:cxnSp>
        <p:nvCxnSpPr>
          <p:cNvPr id="8" name="Gerader Verbinder 7">
            <a:extLst>
              <a:ext uri="{FF2B5EF4-FFF2-40B4-BE49-F238E27FC236}">
                <a16:creationId xmlns:a16="http://schemas.microsoft.com/office/drawing/2014/main" id="{007348F5-3681-48E9-ADF7-F8FF503892EA}"/>
              </a:ext>
            </a:extLst>
          </p:cNvPr>
          <p:cNvCxnSpPr/>
          <p:nvPr/>
        </p:nvCxnSpPr>
        <p:spPr>
          <a:xfrm>
            <a:off x="7299960" y="7408293"/>
            <a:ext cx="0" cy="0"/>
          </a:xfrm>
          <a:prstGeom prst="lin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0">
            <a:schemeClr val="accent1"/>
          </a:fillRef>
          <a:effectRef idx="0">
            <a:schemeClr val="accent1"/>
          </a:effectRef>
          <a:fontRef idx="minor">
            <a:schemeClr val="tx1"/>
          </a:fontRef>
        </p:style>
      </p:cxnSp>
      <p:sp>
        <p:nvSpPr>
          <p:cNvPr id="9" name="Flussdiagramm: Verbinder zu einer anderen Seite 8">
            <a:extLst>
              <a:ext uri="{FF2B5EF4-FFF2-40B4-BE49-F238E27FC236}">
                <a16:creationId xmlns:a16="http://schemas.microsoft.com/office/drawing/2014/main" id="{87E0BF10-6667-41AB-8423-9E2BF99052C9}"/>
              </a:ext>
            </a:extLst>
          </p:cNvPr>
          <p:cNvSpPr/>
          <p:nvPr/>
        </p:nvSpPr>
        <p:spPr>
          <a:xfrm>
            <a:off x="159828" y="4084011"/>
            <a:ext cx="3204000" cy="5580000"/>
          </a:xfrm>
          <a:prstGeom prst="flowChartOffpageConnector">
            <a:avLst/>
          </a:prstGeom>
          <a:solidFill>
            <a:srgbClr val="0B80F6"/>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buClr>
                <a:schemeClr val="bg1"/>
              </a:buClr>
            </a:pPr>
            <a:r>
              <a:rPr lang="de-DE" dirty="0">
                <a:solidFill>
                  <a:schemeClr val="bg1"/>
                </a:solidFill>
                <a:ea typeface="Calibri" panose="020F0502020204030204" pitchFamily="34" charset="0"/>
              </a:rPr>
              <a:t>Die Ansprechstelle</a:t>
            </a:r>
          </a:p>
          <a:p>
            <a:pPr marL="182563" lvl="0" indent="-182563">
              <a:buClr>
                <a:schemeClr val="bg1"/>
              </a:buClr>
              <a:buFont typeface="Arial" panose="020B0604020202020204" pitchFamily="34" charset="0"/>
              <a:buChar char="•"/>
            </a:pPr>
            <a:r>
              <a:rPr lang="de-DE" dirty="0">
                <a:solidFill>
                  <a:schemeClr val="bg1"/>
                </a:solidFill>
                <a:ea typeface="Calibri" panose="020F0502020204030204" pitchFamily="34" charset="0"/>
              </a:rPr>
              <a:t>unterstützt betroffene Personen bei der </a:t>
            </a:r>
            <a:r>
              <a:rPr lang="de-DE" dirty="0" err="1">
                <a:solidFill>
                  <a:schemeClr val="bg1"/>
                </a:solidFill>
                <a:ea typeface="Calibri" panose="020F0502020204030204" pitchFamily="34" charset="0"/>
              </a:rPr>
              <a:t>Ent</a:t>
            </a:r>
            <a:r>
              <a:rPr lang="de-DE" dirty="0">
                <a:solidFill>
                  <a:schemeClr val="bg1"/>
                </a:solidFill>
                <a:ea typeface="Calibri" panose="020F0502020204030204" pitchFamily="34" charset="0"/>
              </a:rPr>
              <a:t>-scheidung, ob sie eine Meldung erstatten. </a:t>
            </a:r>
          </a:p>
          <a:p>
            <a:pPr marL="182563" lvl="0" indent="-182563">
              <a:spcAft>
                <a:spcPts val="600"/>
              </a:spcAft>
              <a:buClr>
                <a:schemeClr val="bg1"/>
              </a:buClr>
              <a:buFont typeface="Arial" panose="020B0604020202020204" pitchFamily="34" charset="0"/>
              <a:buChar char="•"/>
            </a:pPr>
            <a:r>
              <a:rPr lang="de-DE" dirty="0">
                <a:solidFill>
                  <a:schemeClr val="bg1"/>
                </a:solidFill>
                <a:ea typeface="Calibri" panose="020F0502020204030204" pitchFamily="34" charset="0"/>
              </a:rPr>
              <a:t>beantwortet</a:t>
            </a:r>
            <a:r>
              <a:rPr lang="de-DE" dirty="0">
                <a:solidFill>
                  <a:schemeClr val="bg1"/>
                </a:solidFill>
                <a:effectLst/>
                <a:latin typeface="+mn-lt"/>
                <a:ea typeface="Calibri" panose="020F0502020204030204" pitchFamily="34" charset="0"/>
              </a:rPr>
              <a:t> Fragen zum </a:t>
            </a:r>
            <a:r>
              <a:rPr lang="de-DE" dirty="0">
                <a:solidFill>
                  <a:schemeClr val="bg1"/>
                </a:solidFill>
                <a:ea typeface="Calibri" panose="020F0502020204030204" pitchFamily="34" charset="0"/>
              </a:rPr>
              <a:t>Verfahrensablauf</a:t>
            </a:r>
            <a:r>
              <a:rPr lang="de-DE" dirty="0">
                <a:solidFill>
                  <a:schemeClr val="bg1"/>
                </a:solidFill>
                <a:effectLst/>
                <a:latin typeface="+mn-lt"/>
                <a:ea typeface="Calibri" panose="020F0502020204030204" pitchFamily="34" charset="0"/>
              </a:rPr>
              <a:t> und informiert </a:t>
            </a:r>
            <a:r>
              <a:rPr lang="de-DE" dirty="0">
                <a:solidFill>
                  <a:schemeClr val="bg1"/>
                </a:solidFill>
                <a:ea typeface="Calibri" panose="020F0502020204030204" pitchFamily="34" charset="0"/>
              </a:rPr>
              <a:t>betroffene Personen </a:t>
            </a:r>
            <a:r>
              <a:rPr lang="de-DE" dirty="0">
                <a:solidFill>
                  <a:schemeClr val="bg1"/>
                </a:solidFill>
                <a:effectLst/>
                <a:latin typeface="+mn-lt"/>
                <a:ea typeface="Calibri" panose="020F0502020204030204" pitchFamily="34" charset="0"/>
              </a:rPr>
              <a:t>über ihre Rechte.</a:t>
            </a:r>
            <a:endParaRPr lang="de-DE" dirty="0"/>
          </a:p>
          <a:p>
            <a:pPr marL="182563" lvl="0" indent="-182563">
              <a:spcAft>
                <a:spcPts val="600"/>
              </a:spcAft>
              <a:buClr>
                <a:schemeClr val="bg1"/>
              </a:buClr>
              <a:buFont typeface="Arial" panose="020B0604020202020204" pitchFamily="34" charset="0"/>
              <a:buChar char="•"/>
            </a:pPr>
            <a:r>
              <a:rPr lang="de-DE" sz="1800" dirty="0">
                <a:solidFill>
                  <a:schemeClr val="bg1"/>
                </a:solidFill>
                <a:effectLst/>
                <a:latin typeface="+mn-lt"/>
                <a:ea typeface="Noto Sans Symbols"/>
                <a:cs typeface="Noto Sans Symbols"/>
              </a:rPr>
              <a:t>vermittelt weitere </a:t>
            </a:r>
            <a:r>
              <a:rPr lang="de-DE" sz="1800" dirty="0" err="1">
                <a:solidFill>
                  <a:schemeClr val="bg1"/>
                </a:solidFill>
                <a:effectLst/>
                <a:latin typeface="+mn-lt"/>
                <a:ea typeface="Noto Sans Symbols"/>
                <a:cs typeface="Noto Sans Symbols"/>
              </a:rPr>
              <a:t>Hilfsan</a:t>
            </a:r>
            <a:r>
              <a:rPr lang="de-DE" sz="1800" dirty="0">
                <a:solidFill>
                  <a:schemeClr val="bg1"/>
                </a:solidFill>
                <a:effectLst/>
                <a:latin typeface="+mn-lt"/>
                <a:ea typeface="Noto Sans Symbols"/>
                <a:cs typeface="Noto Sans Symbols"/>
              </a:rPr>
              <a:t>-gebote, etwa im Bereich der Beratung oder der Begleitung. </a:t>
            </a:r>
            <a:endParaRPr lang="de-DE" dirty="0"/>
          </a:p>
          <a:p>
            <a:pPr marL="182563" lvl="0" indent="-182563">
              <a:spcAft>
                <a:spcPts val="600"/>
              </a:spcAft>
              <a:buClr>
                <a:schemeClr val="bg1"/>
              </a:buClr>
              <a:buFont typeface="Arial" panose="020B0604020202020204" pitchFamily="34" charset="0"/>
              <a:buChar char="•"/>
            </a:pPr>
            <a:r>
              <a:rPr lang="de-DE" sz="1800" dirty="0">
                <a:solidFill>
                  <a:schemeClr val="bg1"/>
                </a:solidFill>
                <a:effectLst/>
                <a:latin typeface="+mn-lt"/>
                <a:ea typeface="Noto Sans Symbols"/>
                <a:cs typeface="Noto Sans Symbols"/>
              </a:rPr>
              <a:t>weist auf die Möglichkeit hin, Leistungen bei </a:t>
            </a:r>
            <a:r>
              <a:rPr lang="de-DE" dirty="0">
                <a:solidFill>
                  <a:schemeClr val="bg1"/>
                </a:solidFill>
                <a:ea typeface="Noto Sans Symbols"/>
                <a:cs typeface="Noto Sans Symbols"/>
              </a:rPr>
              <a:t>der </a:t>
            </a:r>
            <a:r>
              <a:rPr lang="de-DE" dirty="0" err="1">
                <a:solidFill>
                  <a:schemeClr val="bg1"/>
                </a:solidFill>
                <a:ea typeface="Noto Sans Symbols"/>
                <a:cs typeface="Noto Sans Symbols"/>
              </a:rPr>
              <a:t>Aner-kennungskommission</a:t>
            </a:r>
            <a:r>
              <a:rPr lang="de-DE" dirty="0">
                <a:solidFill>
                  <a:schemeClr val="bg1"/>
                </a:solidFill>
                <a:ea typeface="Noto Sans Symbols"/>
                <a:cs typeface="Noto Sans Symbols"/>
              </a:rPr>
              <a:t> </a:t>
            </a:r>
            <a:r>
              <a:rPr lang="de-DE" sz="1800" dirty="0">
                <a:solidFill>
                  <a:schemeClr val="bg1"/>
                </a:solidFill>
                <a:effectLst/>
                <a:latin typeface="+mn-lt"/>
                <a:ea typeface="Noto Sans Symbols"/>
                <a:cs typeface="Noto Sans Symbols"/>
              </a:rPr>
              <a:t>zu beantragen.</a:t>
            </a:r>
            <a:endParaRPr lang="de-DE" sz="1800" dirty="0">
              <a:latin typeface="+mn-lt"/>
            </a:endParaRPr>
          </a:p>
        </p:txBody>
      </p:sp>
      <p:sp>
        <p:nvSpPr>
          <p:cNvPr id="21" name="Flussdiagramm: Verbinder zu einer anderen Seite 20">
            <a:extLst>
              <a:ext uri="{FF2B5EF4-FFF2-40B4-BE49-F238E27FC236}">
                <a16:creationId xmlns:a16="http://schemas.microsoft.com/office/drawing/2014/main" id="{3CD2666E-490E-42A4-89C9-B1256902C9B3}"/>
              </a:ext>
            </a:extLst>
          </p:cNvPr>
          <p:cNvSpPr/>
          <p:nvPr/>
        </p:nvSpPr>
        <p:spPr>
          <a:xfrm>
            <a:off x="3523656" y="4084011"/>
            <a:ext cx="3204000" cy="5580000"/>
          </a:xfrm>
          <a:prstGeom prst="flowChartOffpageConnector">
            <a:avLst/>
          </a:prstGeom>
          <a:solidFill>
            <a:srgbClr val="182FA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buClr>
                <a:schemeClr val="bg1"/>
              </a:buClr>
            </a:pPr>
            <a:r>
              <a:rPr lang="de-DE" dirty="0">
                <a:solidFill>
                  <a:prstClr val="white"/>
                </a:solidFill>
                <a:ea typeface="Calibri" panose="020F0502020204030204" pitchFamily="34" charset="0"/>
              </a:rPr>
              <a:t>Die Ansprechstelle </a:t>
            </a:r>
          </a:p>
          <a:p>
            <a:pPr marL="182563" lvl="0" indent="-182563">
              <a:buClr>
                <a:schemeClr val="bg1"/>
              </a:buClr>
              <a:buFont typeface="Arial" panose="020B0604020202020204" pitchFamily="34" charset="0"/>
              <a:buChar char="•"/>
            </a:pPr>
            <a:r>
              <a:rPr lang="de-DE" dirty="0">
                <a:solidFill>
                  <a:prstClr val="white"/>
                </a:solidFill>
                <a:ea typeface="Calibri" panose="020F0502020204030204" pitchFamily="34" charset="0"/>
              </a:rPr>
              <a:t>berät Mitarbeitende, ob ein ihnen zur Kenntnis gelangter Vorfall meldepflichtig ist. </a:t>
            </a:r>
          </a:p>
          <a:p>
            <a:pPr marL="182563" lvl="0" indent="-182563">
              <a:spcAft>
                <a:spcPts val="600"/>
              </a:spcAft>
              <a:buClr>
                <a:schemeClr val="bg1"/>
              </a:buClr>
              <a:buFont typeface="Arial" panose="020B0604020202020204" pitchFamily="34" charset="0"/>
              <a:buChar char="•"/>
            </a:pPr>
            <a:r>
              <a:rPr lang="de-DE" sz="1800" kern="1200" dirty="0">
                <a:solidFill>
                  <a:schemeClr val="bg1"/>
                </a:solidFill>
                <a:effectLst/>
                <a:latin typeface="+mn-lt"/>
                <a:ea typeface="Calibri" panose="020F0502020204030204" pitchFamily="34" charset="0"/>
              </a:rPr>
              <a:t>hilft bei der Einschätzung, ob sich aus den Anhaltspunkten ein Verdacht auf sexualisierte Gewalt ergibt.</a:t>
            </a:r>
            <a:endParaRPr lang="de-DE" dirty="0"/>
          </a:p>
          <a:p>
            <a:pPr marL="182563" lvl="0" indent="-182563">
              <a:spcAft>
                <a:spcPts val="600"/>
              </a:spcAft>
              <a:buClr>
                <a:schemeClr val="bg1"/>
              </a:buClr>
              <a:buFont typeface="Arial" panose="020B0604020202020204" pitchFamily="34" charset="0"/>
              <a:buChar char="•"/>
            </a:pPr>
            <a:r>
              <a:rPr lang="de-DE" sz="1800" i="0" kern="1200" dirty="0">
                <a:solidFill>
                  <a:schemeClr val="bg1"/>
                </a:solidFill>
                <a:effectLst/>
                <a:latin typeface="+mn-lt"/>
                <a:ea typeface="Calibri" panose="020F0502020204030204" pitchFamily="34" charset="0"/>
              </a:rPr>
              <a:t>klärt mit den Mitarbeitenden, ob eine berufliche Schweige-pflicht einer Meldung entgegenstehen könnte. </a:t>
            </a:r>
          </a:p>
          <a:p>
            <a:pPr lvl="0">
              <a:spcAft>
                <a:spcPts val="600"/>
              </a:spcAft>
              <a:buClr>
                <a:schemeClr val="bg1"/>
              </a:buClr>
            </a:pPr>
            <a:endParaRPr lang="de-DE" sz="1800" i="0" kern="1200" dirty="0">
              <a:latin typeface="+mn-lt"/>
            </a:endParaRPr>
          </a:p>
          <a:p>
            <a:pPr algn="ctr"/>
            <a:endParaRPr lang="de-DE" dirty="0"/>
          </a:p>
        </p:txBody>
      </p:sp>
      <p:sp>
        <p:nvSpPr>
          <p:cNvPr id="19" name="Textfeld 18">
            <a:extLst>
              <a:ext uri="{FF2B5EF4-FFF2-40B4-BE49-F238E27FC236}">
                <a16:creationId xmlns:a16="http://schemas.microsoft.com/office/drawing/2014/main" id="{E88DC83C-B6BB-403B-8490-8ABC40EEDE96}"/>
              </a:ext>
            </a:extLst>
          </p:cNvPr>
          <p:cNvSpPr txBox="1"/>
          <p:nvPr/>
        </p:nvSpPr>
        <p:spPr>
          <a:xfrm>
            <a:off x="1199401" y="3644772"/>
            <a:ext cx="2160000" cy="369332"/>
          </a:xfrm>
          <a:prstGeom prst="wedgeRectCallout">
            <a:avLst>
              <a:gd name="adj1" fmla="val 20828"/>
              <a:gd name="adj2" fmla="val 105729"/>
            </a:avLst>
          </a:prstGeom>
          <a:solidFill>
            <a:schemeClr val="bg1"/>
          </a:solidFill>
          <a:ln>
            <a:solidFill>
              <a:srgbClr val="0B80F6"/>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nchor="ctr">
            <a:spAutoFit/>
          </a:bodyPr>
          <a:lstStyle/>
          <a:p>
            <a:pPr algn="ctr"/>
            <a:r>
              <a:rPr lang="de-DE" b="1" dirty="0">
                <a:solidFill>
                  <a:srgbClr val="0B80F6"/>
                </a:solidFill>
              </a:rPr>
              <a:t>Betroffene Personen  </a:t>
            </a:r>
          </a:p>
        </p:txBody>
      </p:sp>
      <p:sp>
        <p:nvSpPr>
          <p:cNvPr id="23" name="Textfeld 22">
            <a:extLst>
              <a:ext uri="{FF2B5EF4-FFF2-40B4-BE49-F238E27FC236}">
                <a16:creationId xmlns:a16="http://schemas.microsoft.com/office/drawing/2014/main" id="{897CF559-D2C8-4702-9BBC-EF232E076B89}"/>
              </a:ext>
            </a:extLst>
          </p:cNvPr>
          <p:cNvSpPr txBox="1"/>
          <p:nvPr/>
        </p:nvSpPr>
        <p:spPr>
          <a:xfrm>
            <a:off x="4927656" y="3644772"/>
            <a:ext cx="1800000" cy="369332"/>
          </a:xfrm>
          <a:prstGeom prst="wedgeRectCallout">
            <a:avLst>
              <a:gd name="adj1" fmla="val 20380"/>
              <a:gd name="adj2" fmla="val 109659"/>
            </a:avLst>
          </a:prstGeom>
          <a:solidFill>
            <a:schemeClr val="bg1"/>
          </a:solidFill>
          <a:ln>
            <a:solidFill>
              <a:srgbClr val="182FA3"/>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de-DE" b="1" dirty="0">
                <a:solidFill>
                  <a:srgbClr val="182FA3"/>
                </a:solidFill>
              </a:rPr>
              <a:t>Mitarbeitende</a:t>
            </a:r>
            <a:endParaRPr lang="de-DE" b="1" dirty="0">
              <a:solidFill>
                <a:schemeClr val="bg1"/>
              </a:solidFill>
            </a:endParaRPr>
          </a:p>
        </p:txBody>
      </p:sp>
      <p:sp>
        <p:nvSpPr>
          <p:cNvPr id="33" name="Raute 32">
            <a:extLst>
              <a:ext uri="{FF2B5EF4-FFF2-40B4-BE49-F238E27FC236}">
                <a16:creationId xmlns:a16="http://schemas.microsoft.com/office/drawing/2014/main" id="{4BC183AA-D80A-4586-ABF5-A6DC2A4AAF4B}"/>
              </a:ext>
            </a:extLst>
          </p:cNvPr>
          <p:cNvSpPr/>
          <p:nvPr/>
        </p:nvSpPr>
        <p:spPr>
          <a:xfrm>
            <a:off x="1269000" y="8746150"/>
            <a:ext cx="4320000" cy="3060000"/>
          </a:xfrm>
          <a:prstGeom prst="diamond">
            <a:avLst/>
          </a:prstGeom>
          <a:solidFill>
            <a:srgbClr val="FA157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buClr>
                <a:srgbClr val="17A6B1"/>
              </a:buClr>
            </a:pPr>
            <a:endParaRPr lang="de-DE" dirty="0">
              <a:solidFill>
                <a:schemeClr val="bg1"/>
              </a:solidFill>
            </a:endParaRPr>
          </a:p>
          <a:p>
            <a:pPr algn="ctr">
              <a:lnSpc>
                <a:spcPct val="115000"/>
              </a:lnSpc>
              <a:buClr>
                <a:srgbClr val="17A6B1"/>
              </a:buClr>
            </a:pPr>
            <a:r>
              <a:rPr lang="de-DE" dirty="0">
                <a:solidFill>
                  <a:schemeClr val="bg1"/>
                </a:solidFill>
              </a:rPr>
              <a:t>Die Ansprechstelle </a:t>
            </a:r>
          </a:p>
          <a:p>
            <a:pPr algn="ctr">
              <a:lnSpc>
                <a:spcPct val="115000"/>
              </a:lnSpc>
              <a:buClr>
                <a:srgbClr val="17A6B1"/>
              </a:buClr>
            </a:pPr>
            <a:r>
              <a:rPr lang="de-DE" dirty="0">
                <a:solidFill>
                  <a:schemeClr val="bg1"/>
                </a:solidFill>
              </a:rPr>
              <a:t>gibt eine Meldung unverzüglich an das Interventionsteam weiter.</a:t>
            </a:r>
            <a:endParaRPr lang="de-DE" sz="1600" dirty="0">
              <a:solidFill>
                <a:schemeClr val="bg1"/>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80344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031C3701-E174-4F42-AA96-B86A604177BA}"/>
              </a:ext>
            </a:extLst>
          </p:cNvPr>
          <p:cNvSpPr/>
          <p:nvPr/>
        </p:nvSpPr>
        <p:spPr>
          <a:xfrm>
            <a:off x="0" y="957714"/>
            <a:ext cx="6858000" cy="11234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lnSpc>
                <a:spcPct val="115000"/>
              </a:lnSpc>
              <a:buClr>
                <a:srgbClr val="17A6B1"/>
              </a:buClr>
            </a:pP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639763" lvl="2">
              <a:lnSpc>
                <a:spcPct val="115000"/>
              </a:lnSpc>
              <a:buClr>
                <a:srgbClr val="17A6B1"/>
              </a:buClr>
            </a:pPr>
            <a:endParaRPr lang="de-DE"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1" indent="-274637">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Innerhalb von 48 Stunden nach Eingang einer Meldung ergeht</a:t>
            </a:r>
          </a:p>
          <a:p>
            <a:pPr marL="1096963" lvl="3">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eine Einschätzung des Verdachts- und Gefährdungsgrads</a:t>
            </a:r>
          </a:p>
          <a:p>
            <a:pPr marL="1096963" lvl="3">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und, sofern erforderlich,</a:t>
            </a:r>
          </a:p>
          <a:p>
            <a:pPr marL="1096963" lvl="3">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eine Empfehlung von Sofortmaßnahmen.</a:t>
            </a:r>
          </a:p>
          <a:p>
            <a:pPr marL="182563" lvl="1" algn="ctr">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182563" lvl="1" indent="1588">
              <a:lnSpc>
                <a:spcPct val="115000"/>
              </a:lnSpc>
              <a:buClr>
                <a:srgbClr val="17A6B1"/>
              </a:buClr>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Die Fachstelle für sexualisierte Gewalt bewertet unter Hinzuziehung mindestens eines weiteren Mitglieds des Interventionsteams:</a:t>
            </a:r>
          </a:p>
          <a:p>
            <a:pPr lvl="0" algn="ctr">
              <a:lnSpc>
                <a:spcPct val="115000"/>
              </a:lnSpc>
              <a:buClr>
                <a:srgbClr val="17A6B1"/>
              </a:buClr>
            </a:pPr>
            <a:endParaRPr lang="de-DE" sz="10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0" algn="ctr">
              <a:lnSpc>
                <a:spcPct val="115000"/>
              </a:lnSpc>
              <a:buClr>
                <a:srgbClr val="17A6B1"/>
              </a:buClr>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182563" lvl="1">
              <a:lnSpc>
                <a:spcPct val="115000"/>
              </a:lnSpc>
              <a:buClr>
                <a:srgbClr val="17A6B1"/>
              </a:buClr>
              <a:tabLst>
                <a:tab pos="182563" algn="l"/>
              </a:tabLst>
            </a:pPr>
            <a:endParaRPr lang="de-DE" sz="16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182563" lvl="1">
              <a:lnSpc>
                <a:spcPct val="115000"/>
              </a:lnSpc>
              <a:buClr>
                <a:srgbClr val="17A6B1"/>
              </a:buClr>
              <a:tabLst>
                <a:tab pos="182563" algn="l"/>
              </a:tabLst>
            </a:pPr>
            <a:endParaRPr lang="de-DE" sz="1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182563" lvl="1">
              <a:lnSpc>
                <a:spcPct val="115000"/>
              </a:lnSpc>
              <a:buClr>
                <a:srgbClr val="17A6B1"/>
              </a:buClr>
              <a:tabLst>
                <a:tab pos="182563" algn="l"/>
              </a:tabLst>
            </a:pPr>
            <a:endParaRPr lang="de-DE" sz="1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182563" lvl="1">
              <a:lnSpc>
                <a:spcPct val="115000"/>
              </a:lnSpc>
              <a:buClr>
                <a:srgbClr val="17A6B1"/>
              </a:buClr>
              <a:tabLst>
                <a:tab pos="182563" algn="l"/>
              </a:tabLst>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Das Ergebnis ist nachvollziehbar zu begründen. Es ist der Kirchen- und Gemeindeleitung mitzuteilen.</a:t>
            </a:r>
          </a:p>
          <a:p>
            <a:pPr marL="182563" lvl="1">
              <a:lnSpc>
                <a:spcPct val="115000"/>
              </a:lnSpc>
              <a:buClr>
                <a:srgbClr val="17A6B1"/>
              </a:buClr>
              <a:tabLst>
                <a:tab pos="182563" algn="l"/>
              </a:tabLst>
            </a:pPr>
            <a:endPar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3">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graphicFrame>
        <p:nvGraphicFramePr>
          <p:cNvPr id="24" name="Diagramm 23">
            <a:extLst>
              <a:ext uri="{FF2B5EF4-FFF2-40B4-BE49-F238E27FC236}">
                <a16:creationId xmlns:a16="http://schemas.microsoft.com/office/drawing/2014/main" id="{7BF5D87B-0DA5-46F1-B687-7F9333447CDE}"/>
              </a:ext>
            </a:extLst>
          </p:cNvPr>
          <p:cNvGraphicFramePr/>
          <p:nvPr>
            <p:extLst>
              <p:ext uri="{D42A27DB-BD31-4B8C-83A1-F6EECF244321}">
                <p14:modId xmlns:p14="http://schemas.microsoft.com/office/powerpoint/2010/main" val="1375339475"/>
              </p:ext>
            </p:extLst>
          </p:nvPr>
        </p:nvGraphicFramePr>
        <p:xfrm>
          <a:off x="-413172" y="4972306"/>
          <a:ext cx="8183105" cy="1980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0" name="Rechteck 29">
            <a:extLst>
              <a:ext uri="{FF2B5EF4-FFF2-40B4-BE49-F238E27FC236}">
                <a16:creationId xmlns:a16="http://schemas.microsoft.com/office/drawing/2014/main" id="{38013CA4-877F-4FA0-AC8E-541CE25057E3}"/>
              </a:ext>
            </a:extLst>
          </p:cNvPr>
          <p:cNvSpPr/>
          <p:nvPr/>
        </p:nvSpPr>
        <p:spPr>
          <a:xfrm>
            <a:off x="369000" y="7080347"/>
            <a:ext cx="6120000" cy="417600"/>
          </a:xfrm>
          <a:prstGeom prst="rect">
            <a:avLst/>
          </a:prstGeom>
          <a:solidFill>
            <a:srgbClr val="BD38A4"/>
          </a:solidFill>
          <a:ln>
            <a:solidFill>
              <a:schemeClr val="bg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bg1"/>
                </a:solidFill>
              </a:rPr>
              <a:t>Gefährdungsgrad:</a:t>
            </a:r>
          </a:p>
        </p:txBody>
      </p:sp>
      <p:sp>
        <p:nvSpPr>
          <p:cNvPr id="32" name="Rechteck 31">
            <a:extLst>
              <a:ext uri="{FF2B5EF4-FFF2-40B4-BE49-F238E27FC236}">
                <a16:creationId xmlns:a16="http://schemas.microsoft.com/office/drawing/2014/main" id="{83572DAD-2216-4D2E-B336-1DB79FC6748D}"/>
              </a:ext>
            </a:extLst>
          </p:cNvPr>
          <p:cNvSpPr/>
          <p:nvPr/>
        </p:nvSpPr>
        <p:spPr>
          <a:xfrm>
            <a:off x="369000" y="7609357"/>
            <a:ext cx="6120000" cy="417600"/>
          </a:xfrm>
          <a:prstGeom prst="rect">
            <a:avLst/>
          </a:prstGeom>
          <a:solidFill>
            <a:srgbClr val="BD38A4"/>
          </a:solidFill>
          <a:ln>
            <a:solidFill>
              <a:schemeClr val="bg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bg1"/>
                </a:solidFill>
              </a:rPr>
              <a:t>Erforderlichkeit von Sofortmaßnahmen:</a:t>
            </a:r>
          </a:p>
        </p:txBody>
      </p:sp>
      <p:cxnSp>
        <p:nvCxnSpPr>
          <p:cNvPr id="33" name="Gerader Verbinder 32">
            <a:extLst>
              <a:ext uri="{FF2B5EF4-FFF2-40B4-BE49-F238E27FC236}">
                <a16:creationId xmlns:a16="http://schemas.microsoft.com/office/drawing/2014/main" id="{96D088A1-9D0F-4411-A4DC-53294477A250}"/>
              </a:ext>
            </a:extLst>
          </p:cNvPr>
          <p:cNvCxnSpPr>
            <a:cxnSpLocks/>
          </p:cNvCxnSpPr>
          <p:nvPr/>
        </p:nvCxnSpPr>
        <p:spPr>
          <a:xfrm>
            <a:off x="2714116" y="7877145"/>
            <a:ext cx="3204000" cy="0"/>
          </a:xfrm>
          <a:prstGeom prst="lin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0">
            <a:schemeClr val="accent1"/>
          </a:fillRef>
          <a:effectRef idx="0">
            <a:schemeClr val="accent1"/>
          </a:effectRef>
          <a:fontRef idx="minor">
            <a:schemeClr val="tx1"/>
          </a:fontRef>
        </p:style>
      </p:cxnSp>
      <p:cxnSp>
        <p:nvCxnSpPr>
          <p:cNvPr id="34" name="Gerader Verbinder 33">
            <a:extLst>
              <a:ext uri="{FF2B5EF4-FFF2-40B4-BE49-F238E27FC236}">
                <a16:creationId xmlns:a16="http://schemas.microsoft.com/office/drawing/2014/main" id="{A515CE06-8817-4607-ADDB-C52321B966CD}"/>
              </a:ext>
            </a:extLst>
          </p:cNvPr>
          <p:cNvCxnSpPr>
            <a:cxnSpLocks/>
          </p:cNvCxnSpPr>
          <p:nvPr/>
        </p:nvCxnSpPr>
        <p:spPr>
          <a:xfrm>
            <a:off x="2708716" y="7400557"/>
            <a:ext cx="3240000" cy="0"/>
          </a:xfrm>
          <a:prstGeom prst="lin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0">
            <a:schemeClr val="accent1"/>
          </a:fillRef>
          <a:effectRef idx="0">
            <a:schemeClr val="accent1"/>
          </a:effectRef>
          <a:fontRef idx="minor">
            <a:schemeClr val="tx1"/>
          </a:fontRef>
        </p:style>
      </p:cxnSp>
      <p:sp>
        <p:nvSpPr>
          <p:cNvPr id="35" name="Rechteck 34">
            <a:extLst>
              <a:ext uri="{FF2B5EF4-FFF2-40B4-BE49-F238E27FC236}">
                <a16:creationId xmlns:a16="http://schemas.microsoft.com/office/drawing/2014/main" id="{2AB37C8F-CF22-4A8E-B099-6C393809E76C}"/>
              </a:ext>
            </a:extLst>
          </p:cNvPr>
          <p:cNvSpPr/>
          <p:nvPr/>
        </p:nvSpPr>
        <p:spPr>
          <a:xfrm>
            <a:off x="369000" y="4443439"/>
            <a:ext cx="6120000" cy="417600"/>
          </a:xfrm>
          <a:prstGeom prst="rect">
            <a:avLst/>
          </a:prstGeom>
          <a:solidFill>
            <a:srgbClr val="BD38A4"/>
          </a:solidFill>
          <a:ln>
            <a:solidFill>
              <a:schemeClr val="bg1"/>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bg1"/>
                </a:solidFill>
              </a:rPr>
              <a:t>Verdachtsgrad:</a:t>
            </a:r>
          </a:p>
        </p:txBody>
      </p:sp>
      <p:sp>
        <p:nvSpPr>
          <p:cNvPr id="13" name="Rechteck 12">
            <a:extLst>
              <a:ext uri="{FF2B5EF4-FFF2-40B4-BE49-F238E27FC236}">
                <a16:creationId xmlns:a16="http://schemas.microsoft.com/office/drawing/2014/main" id="{BB705C79-E9BB-44F4-A7FE-B9B937893738}"/>
              </a:ext>
            </a:extLst>
          </p:cNvPr>
          <p:cNvSpPr/>
          <p:nvPr/>
        </p:nvSpPr>
        <p:spPr>
          <a:xfrm>
            <a:off x="0" y="1088340"/>
            <a:ext cx="6858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81088" lvl="1" algn="ctr"/>
            <a:r>
              <a:rPr lang="de-DE" sz="2400" dirty="0"/>
              <a:t>Verdachts- und Gefährdungseinschätzung</a:t>
            </a:r>
          </a:p>
        </p:txBody>
      </p:sp>
      <p:sp>
        <p:nvSpPr>
          <p:cNvPr id="15" name="Rechteck 14">
            <a:extLst>
              <a:ext uri="{FF2B5EF4-FFF2-40B4-BE49-F238E27FC236}">
                <a16:creationId xmlns:a16="http://schemas.microsoft.com/office/drawing/2014/main" id="{36B53A86-34E3-4123-BBDE-A58CDE5F0427}"/>
              </a:ext>
            </a:extLst>
          </p:cNvPr>
          <p:cNvSpPr/>
          <p:nvPr/>
        </p:nvSpPr>
        <p:spPr>
          <a:xfrm>
            <a:off x="7722" y="1092700"/>
            <a:ext cx="1080000" cy="720000"/>
          </a:xfrm>
          <a:prstGeom prst="rect">
            <a:avLst/>
          </a:prstGeom>
          <a:solidFill>
            <a:srgbClr val="BD38A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6" name="Grafik 15" descr="Recherche mit einfarbiger Füllung">
            <a:extLst>
              <a:ext uri="{FF2B5EF4-FFF2-40B4-BE49-F238E27FC236}">
                <a16:creationId xmlns:a16="http://schemas.microsoft.com/office/drawing/2014/main" id="{072B1043-9D30-4B46-AEDF-37B6C0DE0C5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87189" y="1099595"/>
            <a:ext cx="720000" cy="720000"/>
          </a:xfrm>
          <a:prstGeom prst="rect">
            <a:avLst/>
          </a:prstGeom>
        </p:spPr>
      </p:pic>
      <p:pic>
        <p:nvPicPr>
          <p:cNvPr id="18" name="Grafik 17">
            <a:extLst>
              <a:ext uri="{FF2B5EF4-FFF2-40B4-BE49-F238E27FC236}">
                <a16:creationId xmlns:a16="http://schemas.microsoft.com/office/drawing/2014/main" id="{C9B689E2-68E9-45CE-81B0-E40F35F4CB8C}"/>
              </a:ext>
            </a:extLst>
          </p:cNvPr>
          <p:cNvPicPr>
            <a:picLocks noChangeAspect="1"/>
          </p:cNvPicPr>
          <p:nvPr/>
        </p:nvPicPr>
        <p:blipFill>
          <a:blip r:embed="rId11">
            <a:lum bright="70000" contrast="-70000"/>
            <a:extLst>
              <a:ext uri="{BEBA8EAE-BF5A-486C-A8C5-ECC9F3942E4B}">
                <a14:imgProps xmlns:a14="http://schemas.microsoft.com/office/drawing/2010/main">
                  <a14:imgLayer r:embed="rId12">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821520" y="2444587"/>
            <a:ext cx="180000" cy="180000"/>
          </a:xfrm>
          <a:prstGeom prst="rect">
            <a:avLst/>
          </a:prstGeom>
          <a:solidFill>
            <a:schemeClr val="bg1">
              <a:alpha val="0"/>
            </a:schemeClr>
          </a:solidFill>
          <a:ln>
            <a:solidFill>
              <a:schemeClr val="bg1"/>
            </a:solidFill>
          </a:ln>
        </p:spPr>
      </p:pic>
      <p:pic>
        <p:nvPicPr>
          <p:cNvPr id="19" name="Grafik 18">
            <a:extLst>
              <a:ext uri="{FF2B5EF4-FFF2-40B4-BE49-F238E27FC236}">
                <a16:creationId xmlns:a16="http://schemas.microsoft.com/office/drawing/2014/main" id="{A5E166B0-76D4-4B97-A051-8D564F8F1DFB}"/>
              </a:ext>
            </a:extLst>
          </p:cNvPr>
          <p:cNvPicPr>
            <a:picLocks noChangeAspect="1"/>
          </p:cNvPicPr>
          <p:nvPr/>
        </p:nvPicPr>
        <p:blipFill>
          <a:blip r:embed="rId11">
            <a:lum bright="70000" contrast="-70000"/>
            <a:extLst>
              <a:ext uri="{BEBA8EAE-BF5A-486C-A8C5-ECC9F3942E4B}">
                <a14:imgProps xmlns:a14="http://schemas.microsoft.com/office/drawing/2010/main">
                  <a14:imgLayer r:embed="rId12">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817189" y="3094555"/>
            <a:ext cx="180000" cy="180000"/>
          </a:xfrm>
          <a:prstGeom prst="rect">
            <a:avLst/>
          </a:prstGeom>
          <a:solidFill>
            <a:schemeClr val="bg1">
              <a:alpha val="0"/>
            </a:schemeClr>
          </a:solidFill>
          <a:ln>
            <a:solidFill>
              <a:schemeClr val="bg1"/>
            </a:solidFill>
          </a:ln>
        </p:spPr>
      </p:pic>
      <p:sp>
        <p:nvSpPr>
          <p:cNvPr id="2" name="Rechteck 1">
            <a:extLst>
              <a:ext uri="{FF2B5EF4-FFF2-40B4-BE49-F238E27FC236}">
                <a16:creationId xmlns:a16="http://schemas.microsoft.com/office/drawing/2014/main" id="{1148B614-9998-433C-B7B3-FAD72DB07281}"/>
              </a:ext>
            </a:extLst>
          </p:cNvPr>
          <p:cNvSpPr/>
          <p:nvPr/>
        </p:nvSpPr>
        <p:spPr>
          <a:xfrm>
            <a:off x="369000" y="9451446"/>
            <a:ext cx="6120000" cy="2340000"/>
          </a:xfrm>
          <a:prstGeom prst="rect">
            <a:avLst/>
          </a:prstGeom>
          <a:solidFill>
            <a:srgbClr val="BD38A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In der Regel ist der Kirchenrat für </a:t>
            </a:r>
            <a:r>
              <a:rPr lang="de-DE" dirty="0"/>
              <a:t>die Ausführung der Verfahrens-schritte verantwortlich. Er wird eng dabei eng durch das Interventionsteam begleitet, das für jeden Verfahrensschritt eine Empfehlung vorlegt. Über die Umsetzung der Verfahrensschritte ist das Interventionsteam zu informieren, wobei im gesetzlichen Rahmen kann von dessen Empfehlung abgewichen werden darf.</a:t>
            </a:r>
          </a:p>
        </p:txBody>
      </p:sp>
    </p:spTree>
    <p:extLst>
      <p:ext uri="{BB962C8B-B14F-4D97-AF65-F5344CB8AC3E}">
        <p14:creationId xmlns:p14="http://schemas.microsoft.com/office/powerpoint/2010/main" val="1547903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D79B37A5-8C06-49DB-B2EB-4374F733E0BD}"/>
              </a:ext>
            </a:extLst>
          </p:cNvPr>
          <p:cNvSpPr/>
          <p:nvPr/>
        </p:nvSpPr>
        <p:spPr>
          <a:xfrm>
            <a:off x="102875" y="5467876"/>
            <a:ext cx="6660000" cy="6548182"/>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dirty="0"/>
          </a:p>
        </p:txBody>
      </p:sp>
      <p:sp>
        <p:nvSpPr>
          <p:cNvPr id="28" name="Rechteck 27">
            <a:extLst>
              <a:ext uri="{FF2B5EF4-FFF2-40B4-BE49-F238E27FC236}">
                <a16:creationId xmlns:a16="http://schemas.microsoft.com/office/drawing/2014/main" id="{58E9E5C0-EBAD-4C14-8919-D4F4F716E40C}"/>
              </a:ext>
            </a:extLst>
          </p:cNvPr>
          <p:cNvSpPr/>
          <p:nvPr/>
        </p:nvSpPr>
        <p:spPr>
          <a:xfrm>
            <a:off x="102875" y="2456530"/>
            <a:ext cx="6660000" cy="1169838"/>
          </a:xfrm>
          <a:prstGeom prst="rect">
            <a:avLst/>
          </a:prstGeom>
          <a:solidFill>
            <a:srgbClr val="182FA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aphicFrame>
        <p:nvGraphicFramePr>
          <p:cNvPr id="30" name="Tabelle 5">
            <a:extLst>
              <a:ext uri="{FF2B5EF4-FFF2-40B4-BE49-F238E27FC236}">
                <a16:creationId xmlns:a16="http://schemas.microsoft.com/office/drawing/2014/main" id="{6E937B88-8060-4A04-B7EB-080CF44FA2D2}"/>
              </a:ext>
            </a:extLst>
          </p:cNvPr>
          <p:cNvGraphicFramePr>
            <a:graphicFrameLocks noGrp="1"/>
          </p:cNvGraphicFramePr>
          <p:nvPr>
            <p:extLst>
              <p:ext uri="{D42A27DB-BD31-4B8C-83A1-F6EECF244321}">
                <p14:modId xmlns:p14="http://schemas.microsoft.com/office/powerpoint/2010/main" val="1286805530"/>
              </p:ext>
            </p:extLst>
          </p:nvPr>
        </p:nvGraphicFramePr>
        <p:xfrm>
          <a:off x="102875" y="2591102"/>
          <a:ext cx="6660000" cy="944880"/>
        </p:xfrm>
        <a:graphic>
          <a:graphicData uri="http://schemas.openxmlformats.org/drawingml/2006/table">
            <a:tbl>
              <a:tblPr firstRow="1" bandRow="1">
                <a:tableStyleId>{2D5ABB26-0587-4C30-8999-92F81FD0307C}</a:tableStyleId>
              </a:tblPr>
              <a:tblGrid>
                <a:gridCol w="3330000">
                  <a:extLst>
                    <a:ext uri="{9D8B030D-6E8A-4147-A177-3AD203B41FA5}">
                      <a16:colId xmlns:a16="http://schemas.microsoft.com/office/drawing/2014/main" val="889957382"/>
                    </a:ext>
                  </a:extLst>
                </a:gridCol>
                <a:gridCol w="3330000">
                  <a:extLst>
                    <a:ext uri="{9D8B030D-6E8A-4147-A177-3AD203B41FA5}">
                      <a16:colId xmlns:a16="http://schemas.microsoft.com/office/drawing/2014/main" val="840549848"/>
                    </a:ext>
                  </a:extLst>
                </a:gridCol>
              </a:tblGrid>
              <a:tr h="0">
                <a:tc>
                  <a:txBody>
                    <a:bodyPr/>
                    <a:lstStyle/>
                    <a:p>
                      <a:pPr marL="342900" lvl="1" indent="0">
                        <a:buFontTx/>
                        <a:buNone/>
                      </a:pPr>
                      <a:r>
                        <a:rPr lang="de-DE" sz="1400" dirty="0">
                          <a:solidFill>
                            <a:schemeClr val="bg1"/>
                          </a:solidFill>
                        </a:rPr>
                        <a:t>min. ein von der Kirchenpräsidentin zu </a:t>
                      </a:r>
                      <a:r>
                        <a:rPr lang="de-DE" sz="1400" dirty="0" err="1">
                          <a:solidFill>
                            <a:schemeClr val="bg1"/>
                          </a:solidFill>
                        </a:rPr>
                        <a:t>benenendes</a:t>
                      </a:r>
                      <a:r>
                        <a:rPr lang="de-DE" sz="1400" dirty="0">
                          <a:solidFill>
                            <a:schemeClr val="bg1"/>
                          </a:solidFill>
                        </a:rPr>
                        <a:t> Mitglied</a:t>
                      </a:r>
                    </a:p>
                    <a:p>
                      <a:pPr marL="342900" lvl="1" indent="0">
                        <a:buFontTx/>
                        <a:buNone/>
                      </a:pPr>
                      <a:r>
                        <a:rPr lang="de-DE" sz="1400" dirty="0">
                          <a:solidFill>
                            <a:schemeClr val="bg1"/>
                          </a:solidFill>
                        </a:rPr>
                        <a:t>Fachstelle für sexualisierte Gewalt</a:t>
                      </a:r>
                    </a:p>
                    <a:p>
                      <a:pPr marL="342900" lvl="1" indent="0">
                        <a:buFontTx/>
                        <a:buNone/>
                      </a:pPr>
                      <a:r>
                        <a:rPr lang="de-DE" sz="1400" kern="1200" dirty="0">
                          <a:solidFill>
                            <a:schemeClr val="bg1"/>
                          </a:solidFill>
                          <a:latin typeface="+mn-lt"/>
                          <a:ea typeface="+mn-ea"/>
                          <a:cs typeface="+mn-cs"/>
                        </a:rPr>
                        <a:t>Presse- und Informationsstelle </a:t>
                      </a:r>
                    </a:p>
                  </a:txBody>
                  <a:tcPr>
                    <a:noFill/>
                  </a:tcPr>
                </a:tc>
                <a:tc>
                  <a:txBody>
                    <a:bodyPr/>
                    <a:lstStyle/>
                    <a:p>
                      <a:pPr marL="0" indent="0">
                        <a:buFont typeface="Courier New" panose="02070309020205020404" pitchFamily="49" charset="0"/>
                        <a:buNone/>
                      </a:pPr>
                      <a:r>
                        <a:rPr lang="de-DE" sz="1400" dirty="0">
                          <a:solidFill>
                            <a:schemeClr val="bg1"/>
                          </a:solidFill>
                        </a:rPr>
                        <a:t>sowie falls erforderlich:</a:t>
                      </a:r>
                    </a:p>
                    <a:p>
                      <a:pPr marL="342900" lvl="1" indent="0" algn="l" defTabSz="685800" rtl="0" eaLnBrk="1" latinLnBrk="0" hangingPunct="1">
                        <a:buFontTx/>
                        <a:buNone/>
                      </a:pPr>
                      <a:r>
                        <a:rPr lang="de-DE" sz="1400" kern="1200" dirty="0">
                          <a:solidFill>
                            <a:schemeClr val="bg1"/>
                          </a:solidFill>
                          <a:latin typeface="+mn-lt"/>
                          <a:ea typeface="+mn-ea"/>
                          <a:cs typeface="+mn-cs"/>
                        </a:rPr>
                        <a:t>Frauenarbeit</a:t>
                      </a:r>
                    </a:p>
                    <a:p>
                      <a:pPr marL="342900" lvl="1" indent="0" algn="l" defTabSz="685800" rtl="0" eaLnBrk="1" latinLnBrk="0" hangingPunct="1">
                        <a:buFontTx/>
                        <a:buNone/>
                      </a:pPr>
                      <a:r>
                        <a:rPr lang="de-DE" sz="1400" kern="1200" dirty="0">
                          <a:solidFill>
                            <a:schemeClr val="bg1"/>
                          </a:solidFill>
                          <a:latin typeface="+mn-lt"/>
                          <a:ea typeface="+mn-ea"/>
                          <a:cs typeface="+mn-cs"/>
                        </a:rPr>
                        <a:t>Jugendarbeit</a:t>
                      </a:r>
                    </a:p>
                    <a:p>
                      <a:pPr marL="342900" lvl="1" indent="0" algn="l" defTabSz="685800" rtl="0" eaLnBrk="1" latinLnBrk="0" hangingPunct="1">
                        <a:buFontTx/>
                        <a:buNone/>
                      </a:pPr>
                      <a:r>
                        <a:rPr lang="de-DE" sz="1400" kern="1200" dirty="0">
                          <a:solidFill>
                            <a:schemeClr val="bg1"/>
                          </a:solidFill>
                          <a:latin typeface="+mn-lt"/>
                          <a:ea typeface="+mn-ea"/>
                          <a:cs typeface="+mn-cs"/>
                        </a:rPr>
                        <a:t>Fachberatung für Kindertagesstätten</a:t>
                      </a:r>
                    </a:p>
                  </a:txBody>
                  <a:tcPr>
                    <a:noFill/>
                  </a:tcPr>
                </a:tc>
                <a:extLst>
                  <a:ext uri="{0D108BD9-81ED-4DB2-BD59-A6C34878D82A}">
                    <a16:rowId xmlns:a16="http://schemas.microsoft.com/office/drawing/2014/main" val="3654281431"/>
                  </a:ext>
                </a:extLst>
              </a:tr>
            </a:tbl>
          </a:graphicData>
        </a:graphic>
      </p:graphicFrame>
      <p:pic>
        <p:nvPicPr>
          <p:cNvPr id="29" name="Grafik 28">
            <a:extLst>
              <a:ext uri="{FF2B5EF4-FFF2-40B4-BE49-F238E27FC236}">
                <a16:creationId xmlns:a16="http://schemas.microsoft.com/office/drawing/2014/main" id="{5A7DCA94-A752-41C6-AA35-22DADAD87BED}"/>
              </a:ext>
            </a:extLst>
          </p:cNvPr>
          <p:cNvPicPr>
            <a:picLocks noChangeAspect="1"/>
          </p:cNvPicPr>
          <p:nvPr/>
        </p:nvPicPr>
        <p:blipFill rotWithShape="1">
          <a:blip r:embed="rId3">
            <a:extLst>
              <a:ext uri="{28A0092B-C50C-407E-A947-70E740481C1C}">
                <a14:useLocalDpi xmlns:a14="http://schemas.microsoft.com/office/drawing/2010/main" val="0"/>
              </a:ext>
            </a:extLst>
          </a:blip>
          <a:srcRect t="47547" b="-1"/>
          <a:stretch/>
        </p:blipFill>
        <p:spPr>
          <a:xfrm>
            <a:off x="3875" y="0"/>
            <a:ext cx="6858000" cy="923311"/>
          </a:xfrm>
          <a:prstGeom prst="rect">
            <a:avLst/>
          </a:prstGeom>
        </p:spPr>
      </p:pic>
      <p:sp>
        <p:nvSpPr>
          <p:cNvPr id="43" name="Gleichschenkliges Dreieck 42">
            <a:extLst>
              <a:ext uri="{FF2B5EF4-FFF2-40B4-BE49-F238E27FC236}">
                <a16:creationId xmlns:a16="http://schemas.microsoft.com/office/drawing/2014/main" id="{CD32ABD3-347E-4948-8C3C-B377506795D3}"/>
              </a:ext>
            </a:extLst>
          </p:cNvPr>
          <p:cNvSpPr/>
          <p:nvPr/>
        </p:nvSpPr>
        <p:spPr>
          <a:xfrm rot="16200000">
            <a:off x="410888" y="8455077"/>
            <a:ext cx="1440000" cy="1440000"/>
          </a:xfrm>
          <a:prstGeom prst="triangl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de-DE" sz="1400" dirty="0"/>
          </a:p>
        </p:txBody>
      </p:sp>
      <p:sp>
        <p:nvSpPr>
          <p:cNvPr id="44" name="Pfeil: Chevron 43">
            <a:extLst>
              <a:ext uri="{FF2B5EF4-FFF2-40B4-BE49-F238E27FC236}">
                <a16:creationId xmlns:a16="http://schemas.microsoft.com/office/drawing/2014/main" id="{A0F6CFEE-C100-4E4C-9A03-19046CEF0F96}"/>
              </a:ext>
            </a:extLst>
          </p:cNvPr>
          <p:cNvSpPr/>
          <p:nvPr/>
        </p:nvSpPr>
        <p:spPr>
          <a:xfrm rot="5400000">
            <a:off x="584965" y="9067876"/>
            <a:ext cx="2592000" cy="2952000"/>
          </a:xfrm>
          <a:prstGeom prst="chevron">
            <a:avLst>
              <a:gd name="adj" fmla="val 27527"/>
            </a:avLst>
          </a:prstGeom>
          <a:solidFill>
            <a:srgbClr val="0B80F6"/>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lvl="0" algn="ctr"/>
            <a:r>
              <a:rPr lang="de-DE" sz="1400" dirty="0">
                <a:solidFill>
                  <a:schemeClr val="bg1"/>
                </a:solidFill>
                <a:ea typeface="Noto Sans Symbols"/>
                <a:cs typeface="Noto Sans Symbols"/>
              </a:rPr>
              <a:t>Beratung der Kirchengemeinden durch die Fachstelle für sexualisierte Gewalt zu einem verantwortungsvollen Umgang mit dem Vorfall</a:t>
            </a:r>
            <a:endParaRPr lang="de-DE" sz="1400" dirty="0">
              <a:solidFill>
                <a:schemeClr val="bg1"/>
              </a:solidFill>
              <a:effectLst/>
              <a:ea typeface="Noto Sans Symbols"/>
              <a:cs typeface="Noto Sans Symbols"/>
            </a:endParaRPr>
          </a:p>
        </p:txBody>
      </p:sp>
      <p:sp>
        <p:nvSpPr>
          <p:cNvPr id="47" name="Textfeld 46">
            <a:extLst>
              <a:ext uri="{FF2B5EF4-FFF2-40B4-BE49-F238E27FC236}">
                <a16:creationId xmlns:a16="http://schemas.microsoft.com/office/drawing/2014/main" id="{55D35EA8-4ABF-408A-8B62-E507EA02D8B0}"/>
              </a:ext>
            </a:extLst>
          </p:cNvPr>
          <p:cNvSpPr txBox="1"/>
          <p:nvPr/>
        </p:nvSpPr>
        <p:spPr>
          <a:xfrm>
            <a:off x="914407" y="8804095"/>
            <a:ext cx="956031" cy="738664"/>
          </a:xfrm>
          <a:prstGeom prst="rect">
            <a:avLst/>
          </a:prstGeom>
          <a:noFill/>
          <a:ln>
            <a:noFill/>
          </a:ln>
          <a:effectLst/>
        </p:spPr>
        <p:txBody>
          <a:bodyPr wrap="none" rtlCol="0">
            <a:spAutoFit/>
          </a:bodyPr>
          <a:lstStyle/>
          <a:p>
            <a:pPr algn="ctr"/>
            <a:r>
              <a:rPr lang="de-DE" sz="1400" dirty="0" err="1">
                <a:solidFill>
                  <a:srgbClr val="0B80F6"/>
                </a:solidFill>
              </a:rPr>
              <a:t>unbe</a:t>
            </a:r>
            <a:r>
              <a:rPr lang="de-DE" sz="1400" dirty="0">
                <a:solidFill>
                  <a:srgbClr val="0B80F6"/>
                </a:solidFill>
              </a:rPr>
              <a:t>-</a:t>
            </a:r>
          </a:p>
          <a:p>
            <a:pPr algn="ctr"/>
            <a:r>
              <a:rPr lang="de-DE" sz="1400" dirty="0" err="1">
                <a:solidFill>
                  <a:srgbClr val="0B80F6"/>
                </a:solidFill>
              </a:rPr>
              <a:t>gründeter</a:t>
            </a:r>
            <a:r>
              <a:rPr lang="de-DE" sz="1400" dirty="0">
                <a:solidFill>
                  <a:srgbClr val="0B80F6"/>
                </a:solidFill>
              </a:rPr>
              <a:t> </a:t>
            </a:r>
          </a:p>
          <a:p>
            <a:pPr algn="ctr"/>
            <a:r>
              <a:rPr lang="de-DE" sz="1400" dirty="0">
                <a:solidFill>
                  <a:srgbClr val="0B80F6"/>
                </a:solidFill>
              </a:rPr>
              <a:t>Verdacht</a:t>
            </a:r>
          </a:p>
        </p:txBody>
      </p:sp>
      <p:sp>
        <p:nvSpPr>
          <p:cNvPr id="48" name="Gleichschenkliges Dreieck 47">
            <a:extLst>
              <a:ext uri="{FF2B5EF4-FFF2-40B4-BE49-F238E27FC236}">
                <a16:creationId xmlns:a16="http://schemas.microsoft.com/office/drawing/2014/main" id="{8FAC25C8-63EF-4EA1-BB39-2E997C2EA27C}"/>
              </a:ext>
            </a:extLst>
          </p:cNvPr>
          <p:cNvSpPr/>
          <p:nvPr/>
        </p:nvSpPr>
        <p:spPr>
          <a:xfrm rot="5400000" flipH="1">
            <a:off x="1915590" y="8455077"/>
            <a:ext cx="1440000" cy="1440000"/>
          </a:xfrm>
          <a:prstGeom prst="triangl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de-DE" sz="1400" dirty="0"/>
          </a:p>
        </p:txBody>
      </p:sp>
      <p:sp>
        <p:nvSpPr>
          <p:cNvPr id="46" name="Textfeld 45">
            <a:extLst>
              <a:ext uri="{FF2B5EF4-FFF2-40B4-BE49-F238E27FC236}">
                <a16:creationId xmlns:a16="http://schemas.microsoft.com/office/drawing/2014/main" id="{DB16255A-43BF-435C-9109-996D22DE4099}"/>
              </a:ext>
            </a:extLst>
          </p:cNvPr>
          <p:cNvSpPr txBox="1"/>
          <p:nvPr/>
        </p:nvSpPr>
        <p:spPr>
          <a:xfrm>
            <a:off x="1881413" y="8911817"/>
            <a:ext cx="936000" cy="523220"/>
          </a:xfrm>
          <a:prstGeom prst="rect">
            <a:avLst/>
          </a:prstGeom>
          <a:noFill/>
          <a:ln>
            <a:noFill/>
          </a:ln>
          <a:effectLst/>
        </p:spPr>
        <p:txBody>
          <a:bodyPr wrap="square" rtlCol="0">
            <a:spAutoFit/>
          </a:bodyPr>
          <a:lstStyle/>
          <a:p>
            <a:pPr algn="ctr"/>
            <a:r>
              <a:rPr lang="de-DE" sz="1400" dirty="0">
                <a:solidFill>
                  <a:srgbClr val="0B80F6"/>
                </a:solidFill>
              </a:rPr>
              <a:t>vager Verdacht </a:t>
            </a:r>
          </a:p>
        </p:txBody>
      </p:sp>
      <p:sp>
        <p:nvSpPr>
          <p:cNvPr id="49" name="Gleichschenkliges Dreieck 48">
            <a:extLst>
              <a:ext uri="{FF2B5EF4-FFF2-40B4-BE49-F238E27FC236}">
                <a16:creationId xmlns:a16="http://schemas.microsoft.com/office/drawing/2014/main" id="{C919F6C4-03C0-4BBB-8948-CACBB2B99A06}"/>
              </a:ext>
            </a:extLst>
          </p:cNvPr>
          <p:cNvSpPr/>
          <p:nvPr/>
        </p:nvSpPr>
        <p:spPr>
          <a:xfrm rot="16200000">
            <a:off x="3543261" y="8455077"/>
            <a:ext cx="1440000" cy="1440000"/>
          </a:xfrm>
          <a:prstGeom prst="triangl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de-DE" sz="1400" dirty="0"/>
          </a:p>
        </p:txBody>
      </p:sp>
      <p:sp>
        <p:nvSpPr>
          <p:cNvPr id="51" name="Textfeld 50">
            <a:extLst>
              <a:ext uri="{FF2B5EF4-FFF2-40B4-BE49-F238E27FC236}">
                <a16:creationId xmlns:a16="http://schemas.microsoft.com/office/drawing/2014/main" id="{16290F8B-7939-4663-94E6-5F9F7F4AA097}"/>
              </a:ext>
            </a:extLst>
          </p:cNvPr>
          <p:cNvSpPr txBox="1"/>
          <p:nvPr/>
        </p:nvSpPr>
        <p:spPr>
          <a:xfrm>
            <a:off x="3889892" y="8922458"/>
            <a:ext cx="1080000" cy="523220"/>
          </a:xfrm>
          <a:prstGeom prst="rect">
            <a:avLst/>
          </a:prstGeom>
          <a:noFill/>
          <a:ln>
            <a:noFill/>
          </a:ln>
          <a:effectLst/>
        </p:spPr>
        <p:txBody>
          <a:bodyPr wrap="none" rtlCol="0">
            <a:spAutoFit/>
          </a:bodyPr>
          <a:lstStyle/>
          <a:p>
            <a:r>
              <a:rPr lang="de-DE" sz="1400" dirty="0">
                <a:solidFill>
                  <a:srgbClr val="182FA3"/>
                </a:solidFill>
              </a:rPr>
              <a:t>begründeter </a:t>
            </a:r>
          </a:p>
          <a:p>
            <a:pPr algn="ctr"/>
            <a:r>
              <a:rPr lang="de-DE" sz="1400" dirty="0">
                <a:solidFill>
                  <a:srgbClr val="182FA3"/>
                </a:solidFill>
              </a:rPr>
              <a:t>Verdacht</a:t>
            </a:r>
          </a:p>
        </p:txBody>
      </p:sp>
      <p:sp>
        <p:nvSpPr>
          <p:cNvPr id="52" name="Gleichschenkliges Dreieck 51">
            <a:extLst>
              <a:ext uri="{FF2B5EF4-FFF2-40B4-BE49-F238E27FC236}">
                <a16:creationId xmlns:a16="http://schemas.microsoft.com/office/drawing/2014/main" id="{9EEC8FD4-8BD8-48D3-B540-E43A39A879D0}"/>
              </a:ext>
            </a:extLst>
          </p:cNvPr>
          <p:cNvSpPr/>
          <p:nvPr/>
        </p:nvSpPr>
        <p:spPr>
          <a:xfrm rot="5400000" flipH="1">
            <a:off x="5047963" y="8455077"/>
            <a:ext cx="1440000" cy="1440000"/>
          </a:xfrm>
          <a:prstGeom prst="triangle">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de-DE" sz="1400" dirty="0"/>
          </a:p>
        </p:txBody>
      </p:sp>
      <p:sp>
        <p:nvSpPr>
          <p:cNvPr id="53" name="Textfeld 52">
            <a:extLst>
              <a:ext uri="{FF2B5EF4-FFF2-40B4-BE49-F238E27FC236}">
                <a16:creationId xmlns:a16="http://schemas.microsoft.com/office/drawing/2014/main" id="{B087419E-38D8-4F6F-9227-A779794451B2}"/>
              </a:ext>
            </a:extLst>
          </p:cNvPr>
          <p:cNvSpPr txBox="1"/>
          <p:nvPr/>
        </p:nvSpPr>
        <p:spPr>
          <a:xfrm>
            <a:off x="4994874" y="8922458"/>
            <a:ext cx="1080000" cy="523220"/>
          </a:xfrm>
          <a:prstGeom prst="rect">
            <a:avLst/>
          </a:prstGeom>
          <a:noFill/>
          <a:ln>
            <a:noFill/>
          </a:ln>
          <a:effectLst/>
        </p:spPr>
        <p:txBody>
          <a:bodyPr wrap="square" rtlCol="0">
            <a:spAutoFit/>
          </a:bodyPr>
          <a:lstStyle/>
          <a:p>
            <a:pPr algn="ctr"/>
            <a:r>
              <a:rPr lang="de-DE" sz="1400" dirty="0">
                <a:solidFill>
                  <a:srgbClr val="182FA3"/>
                </a:solidFill>
              </a:rPr>
              <a:t>erhärteter Verdacht </a:t>
            </a:r>
          </a:p>
        </p:txBody>
      </p:sp>
      <p:sp>
        <p:nvSpPr>
          <p:cNvPr id="54" name="Pfeil: Chevron 53">
            <a:extLst>
              <a:ext uri="{FF2B5EF4-FFF2-40B4-BE49-F238E27FC236}">
                <a16:creationId xmlns:a16="http://schemas.microsoft.com/office/drawing/2014/main" id="{2BA5F245-8C03-47AF-A835-19BD01DB3FE1}"/>
              </a:ext>
            </a:extLst>
          </p:cNvPr>
          <p:cNvSpPr/>
          <p:nvPr/>
        </p:nvSpPr>
        <p:spPr>
          <a:xfrm rot="5400000">
            <a:off x="3715963" y="9067876"/>
            <a:ext cx="2592000" cy="2952000"/>
          </a:xfrm>
          <a:prstGeom prst="chevron">
            <a:avLst>
              <a:gd name="adj" fmla="val 27527"/>
            </a:avLst>
          </a:prstGeom>
          <a:solidFill>
            <a:srgbClr val="182FA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spcBef>
                <a:spcPts val="600"/>
              </a:spcBef>
              <a:spcAft>
                <a:spcPts val="600"/>
              </a:spcAft>
            </a:pPr>
            <a:r>
              <a:rPr lang="de-DE" sz="1400" dirty="0">
                <a:solidFill>
                  <a:schemeClr val="bg1"/>
                </a:solidFill>
                <a:effectLst/>
                <a:latin typeface="Noto Sans Symbols"/>
                <a:ea typeface="Noto Sans Symbols"/>
                <a:cs typeface="Noto Sans Symbols"/>
              </a:rPr>
              <a:t>Begleitung der Kirchengemeinden durch das Interventionsteam bei einer achtsamen Ausführung der Verfahrensschritte</a:t>
            </a:r>
          </a:p>
        </p:txBody>
      </p:sp>
      <p:sp>
        <p:nvSpPr>
          <p:cNvPr id="17" name="Pfeil: Chevron 16">
            <a:extLst>
              <a:ext uri="{FF2B5EF4-FFF2-40B4-BE49-F238E27FC236}">
                <a16:creationId xmlns:a16="http://schemas.microsoft.com/office/drawing/2014/main" id="{749DF0D7-FD3B-4735-BDED-E3E3C9D0B103}"/>
              </a:ext>
            </a:extLst>
          </p:cNvPr>
          <p:cNvSpPr/>
          <p:nvPr/>
        </p:nvSpPr>
        <p:spPr>
          <a:xfrm rot="5400000">
            <a:off x="2093795" y="6272978"/>
            <a:ext cx="2700000" cy="2952000"/>
          </a:xfrm>
          <a:prstGeom prst="chevron">
            <a:avLst>
              <a:gd name="adj" fmla="val 27527"/>
            </a:avLst>
          </a:prstGeom>
          <a:solidFill>
            <a:srgbClr val="BD38A4"/>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lvl="0" algn="ctr"/>
            <a:r>
              <a:rPr lang="de-DE" sz="1400" dirty="0">
                <a:solidFill>
                  <a:schemeClr val="bg1"/>
                </a:solidFill>
                <a:ea typeface="Noto Sans Symbols"/>
                <a:cs typeface="Noto Sans Symbols"/>
              </a:rPr>
              <a:t>Verdachts- und Gefährdungs-einschätzung durch die Fachstelle für sexualisierte Gewalt</a:t>
            </a:r>
          </a:p>
          <a:p>
            <a:pPr lvl="0" algn="ctr"/>
            <a:r>
              <a:rPr lang="de-DE" sz="1400" dirty="0">
                <a:solidFill>
                  <a:schemeClr val="bg1"/>
                </a:solidFill>
                <a:ea typeface="Noto Sans Symbols"/>
                <a:cs typeface="Noto Sans Symbols"/>
              </a:rPr>
              <a:t>zusammen mit min. einem weiteren Mitglied des Interventionsteams</a:t>
            </a:r>
            <a:endParaRPr lang="de-DE" sz="1600" dirty="0">
              <a:solidFill>
                <a:schemeClr val="bg1"/>
              </a:solidFill>
              <a:effectLst/>
              <a:latin typeface="Noto Sans Symbols"/>
              <a:ea typeface="Noto Sans Symbols"/>
              <a:cs typeface="Noto Sans Symbols"/>
            </a:endParaRPr>
          </a:p>
        </p:txBody>
      </p:sp>
      <p:cxnSp>
        <p:nvCxnSpPr>
          <p:cNvPr id="18" name="Gerader Verbinder 17">
            <a:extLst>
              <a:ext uri="{FF2B5EF4-FFF2-40B4-BE49-F238E27FC236}">
                <a16:creationId xmlns:a16="http://schemas.microsoft.com/office/drawing/2014/main" id="{8003D8F7-3CFD-4D48-901D-F1888321AC0D}"/>
              </a:ext>
            </a:extLst>
          </p:cNvPr>
          <p:cNvCxnSpPr/>
          <p:nvPr/>
        </p:nvCxnSpPr>
        <p:spPr>
          <a:xfrm>
            <a:off x="7250720" y="5790002"/>
            <a:ext cx="0" cy="0"/>
          </a:xfrm>
          <a:prstGeom prst="line">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1">
            <a:schemeClr val="accent1"/>
          </a:lnRef>
          <a:fillRef idx="0">
            <a:schemeClr val="accent1"/>
          </a:fillRef>
          <a:effectRef idx="0">
            <a:schemeClr val="accent1"/>
          </a:effectRef>
          <a:fontRef idx="minor">
            <a:schemeClr val="tx1"/>
          </a:fontRef>
        </p:style>
      </p:cxnSp>
      <p:sp>
        <p:nvSpPr>
          <p:cNvPr id="23" name="Raute 22">
            <a:extLst>
              <a:ext uri="{FF2B5EF4-FFF2-40B4-BE49-F238E27FC236}">
                <a16:creationId xmlns:a16="http://schemas.microsoft.com/office/drawing/2014/main" id="{F6089949-E9A0-4716-B2DF-FA5A47C56A8C}"/>
              </a:ext>
            </a:extLst>
          </p:cNvPr>
          <p:cNvSpPr/>
          <p:nvPr/>
        </p:nvSpPr>
        <p:spPr>
          <a:xfrm>
            <a:off x="1985795" y="5586498"/>
            <a:ext cx="2916000" cy="1476000"/>
          </a:xfrm>
          <a:prstGeom prst="diamond">
            <a:avLst/>
          </a:pr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buClr>
                <a:srgbClr val="17A6B1"/>
              </a:buClr>
            </a:pPr>
            <a:r>
              <a:rPr lang="de-DE" sz="1400" dirty="0">
                <a:solidFill>
                  <a:srgbClr val="BD38A4"/>
                </a:solidFill>
                <a:latin typeface="Calibri" panose="020F0502020204030204" pitchFamily="34" charset="0"/>
                <a:ea typeface="Calibri" panose="020F0502020204030204" pitchFamily="34" charset="0"/>
              </a:rPr>
              <a:t>Aufnahme der Meldung durch die Ansprech-stelle</a:t>
            </a:r>
          </a:p>
        </p:txBody>
      </p:sp>
      <p:sp>
        <p:nvSpPr>
          <p:cNvPr id="24" name="Textfeld 23">
            <a:extLst>
              <a:ext uri="{FF2B5EF4-FFF2-40B4-BE49-F238E27FC236}">
                <a16:creationId xmlns:a16="http://schemas.microsoft.com/office/drawing/2014/main" id="{3D59A514-7003-44FE-BCD5-B7CB91A5EADA}"/>
              </a:ext>
            </a:extLst>
          </p:cNvPr>
          <p:cNvSpPr txBox="1"/>
          <p:nvPr/>
        </p:nvSpPr>
        <p:spPr>
          <a:xfrm>
            <a:off x="-3875" y="926732"/>
            <a:ext cx="6858000" cy="307777"/>
          </a:xfrm>
          <a:prstGeom prst="rect">
            <a:avLst/>
          </a:prstGeom>
          <a:noFill/>
          <a:ln>
            <a:noFill/>
          </a:ln>
        </p:spPr>
        <p:txBody>
          <a:bodyPr wrap="square" rtlCol="0">
            <a:spAutoFit/>
          </a:bodyPr>
          <a:lstStyle/>
          <a:p>
            <a:pPr algn="ctr"/>
            <a:r>
              <a:rPr lang="de-DE" sz="1400" dirty="0">
                <a:solidFill>
                  <a:srgbClr val="E6E6E6"/>
                </a:solidFill>
                <a:latin typeface="Calibri" panose="020F0502020204030204" pitchFamily="34" charset="0"/>
                <a:ea typeface="Calibri" panose="020F0502020204030204" pitchFamily="34" charset="0"/>
                <a:cs typeface="Times New Roman" panose="02020603050405020304" pitchFamily="18" charset="0"/>
              </a:rPr>
              <a:t>.</a:t>
            </a:r>
          </a:p>
        </p:txBody>
      </p:sp>
      <p:sp>
        <p:nvSpPr>
          <p:cNvPr id="25" name="Rechteck 24">
            <a:extLst>
              <a:ext uri="{FF2B5EF4-FFF2-40B4-BE49-F238E27FC236}">
                <a16:creationId xmlns:a16="http://schemas.microsoft.com/office/drawing/2014/main" id="{DB57F584-6A82-4BA7-A697-275580404FC0}"/>
              </a:ext>
            </a:extLst>
          </p:cNvPr>
          <p:cNvSpPr/>
          <p:nvPr/>
        </p:nvSpPr>
        <p:spPr>
          <a:xfrm>
            <a:off x="-3875" y="1090342"/>
            <a:ext cx="6858000" cy="720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76325" algn="ctr"/>
            <a:r>
              <a:rPr lang="de-DE" sz="2400" dirty="0"/>
              <a:t>Interventionsteam</a:t>
            </a:r>
          </a:p>
        </p:txBody>
      </p:sp>
      <p:sp>
        <p:nvSpPr>
          <p:cNvPr id="26" name="Rechteck 25">
            <a:extLst>
              <a:ext uri="{FF2B5EF4-FFF2-40B4-BE49-F238E27FC236}">
                <a16:creationId xmlns:a16="http://schemas.microsoft.com/office/drawing/2014/main" id="{CBBDDB61-7ED8-462F-8654-C37D53B32DE6}"/>
              </a:ext>
            </a:extLst>
          </p:cNvPr>
          <p:cNvSpPr/>
          <p:nvPr/>
        </p:nvSpPr>
        <p:spPr>
          <a:xfrm>
            <a:off x="24936" y="1084855"/>
            <a:ext cx="1080000" cy="720000"/>
          </a:xfrm>
          <a:prstGeom prst="rect">
            <a:avLst/>
          </a:prstGeom>
          <a:solidFill>
            <a:srgbClr val="182FA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27" name="Grafik 26" descr="Puzzleteile mit einfarbiger Füllung">
            <a:extLst>
              <a:ext uri="{FF2B5EF4-FFF2-40B4-BE49-F238E27FC236}">
                <a16:creationId xmlns:a16="http://schemas.microsoft.com/office/drawing/2014/main" id="{C6BE37DE-8796-4D54-8C79-E1F522C676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5530" y="1084855"/>
            <a:ext cx="720000" cy="720000"/>
          </a:xfrm>
          <a:prstGeom prst="rect">
            <a:avLst/>
          </a:prstGeom>
        </p:spPr>
      </p:pic>
      <p:pic>
        <p:nvPicPr>
          <p:cNvPr id="31" name="Grafik 30">
            <a:extLst>
              <a:ext uri="{FF2B5EF4-FFF2-40B4-BE49-F238E27FC236}">
                <a16:creationId xmlns:a16="http://schemas.microsoft.com/office/drawing/2014/main" id="{5D4B5E9C-84E6-40A2-BC96-ECDA8B4E9C50}"/>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266376" y="2699284"/>
            <a:ext cx="138589" cy="138589"/>
          </a:xfrm>
          <a:prstGeom prst="rect">
            <a:avLst/>
          </a:prstGeom>
          <a:solidFill>
            <a:schemeClr val="bg1">
              <a:alpha val="0"/>
            </a:schemeClr>
          </a:solidFill>
          <a:ln>
            <a:solidFill>
              <a:schemeClr val="bg1"/>
            </a:solidFill>
          </a:ln>
        </p:spPr>
      </p:pic>
      <p:pic>
        <p:nvPicPr>
          <p:cNvPr id="32" name="Grafik 31">
            <a:extLst>
              <a:ext uri="{FF2B5EF4-FFF2-40B4-BE49-F238E27FC236}">
                <a16:creationId xmlns:a16="http://schemas.microsoft.com/office/drawing/2014/main" id="{0420A3B3-8486-4E65-8ADA-DAD5BFF0B0D7}"/>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266376" y="3087220"/>
            <a:ext cx="138589" cy="138589"/>
          </a:xfrm>
          <a:prstGeom prst="rect">
            <a:avLst/>
          </a:prstGeom>
          <a:solidFill>
            <a:schemeClr val="bg1">
              <a:alpha val="0"/>
            </a:schemeClr>
          </a:solidFill>
          <a:ln>
            <a:solidFill>
              <a:schemeClr val="bg1"/>
            </a:solidFill>
          </a:ln>
        </p:spPr>
      </p:pic>
      <p:pic>
        <p:nvPicPr>
          <p:cNvPr id="33" name="Grafik 32">
            <a:extLst>
              <a:ext uri="{FF2B5EF4-FFF2-40B4-BE49-F238E27FC236}">
                <a16:creationId xmlns:a16="http://schemas.microsoft.com/office/drawing/2014/main" id="{DD157266-6F1D-4AAC-89CC-7A1E05738270}"/>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266376" y="3311601"/>
            <a:ext cx="138589" cy="138589"/>
          </a:xfrm>
          <a:prstGeom prst="rect">
            <a:avLst/>
          </a:prstGeom>
          <a:solidFill>
            <a:schemeClr val="bg1">
              <a:alpha val="0"/>
            </a:schemeClr>
          </a:solidFill>
          <a:ln>
            <a:solidFill>
              <a:schemeClr val="bg1"/>
            </a:solidFill>
          </a:ln>
        </p:spPr>
      </p:pic>
      <p:pic>
        <p:nvPicPr>
          <p:cNvPr id="34" name="Grafik 33">
            <a:extLst>
              <a:ext uri="{FF2B5EF4-FFF2-40B4-BE49-F238E27FC236}">
                <a16:creationId xmlns:a16="http://schemas.microsoft.com/office/drawing/2014/main" id="{96C505A7-02A5-44C6-9485-F2C078B853A4}"/>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3560032" y="2893437"/>
            <a:ext cx="138589" cy="138589"/>
          </a:xfrm>
          <a:prstGeom prst="rect">
            <a:avLst/>
          </a:prstGeom>
          <a:solidFill>
            <a:schemeClr val="bg1">
              <a:alpha val="0"/>
            </a:schemeClr>
          </a:solidFill>
          <a:ln>
            <a:solidFill>
              <a:schemeClr val="bg1"/>
            </a:solidFill>
          </a:ln>
        </p:spPr>
      </p:pic>
      <p:pic>
        <p:nvPicPr>
          <p:cNvPr id="35" name="Grafik 34">
            <a:extLst>
              <a:ext uri="{FF2B5EF4-FFF2-40B4-BE49-F238E27FC236}">
                <a16:creationId xmlns:a16="http://schemas.microsoft.com/office/drawing/2014/main" id="{3E62634B-BD82-4828-9C1D-1BC82EBF5492}"/>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3559027" y="3101226"/>
            <a:ext cx="138589" cy="138589"/>
          </a:xfrm>
          <a:prstGeom prst="rect">
            <a:avLst/>
          </a:prstGeom>
          <a:solidFill>
            <a:schemeClr val="bg1">
              <a:alpha val="0"/>
            </a:schemeClr>
          </a:solidFill>
          <a:ln>
            <a:solidFill>
              <a:schemeClr val="bg1"/>
            </a:solidFill>
          </a:ln>
        </p:spPr>
      </p:pic>
      <p:pic>
        <p:nvPicPr>
          <p:cNvPr id="36" name="Grafik 35">
            <a:extLst>
              <a:ext uri="{FF2B5EF4-FFF2-40B4-BE49-F238E27FC236}">
                <a16:creationId xmlns:a16="http://schemas.microsoft.com/office/drawing/2014/main" id="{B469D74A-EBD1-4BDD-806F-3C14B06E8231}"/>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colorTemperature colorTemp="6491"/>
                    </a14:imgEffect>
                    <a14:imgEffect>
                      <a14:saturation sat="400000"/>
                    </a14:imgEffect>
                  </a14:imgLayer>
                </a14:imgProps>
              </a:ext>
              <a:ext uri="{28A0092B-C50C-407E-A947-70E740481C1C}">
                <a14:useLocalDpi xmlns:a14="http://schemas.microsoft.com/office/drawing/2010/main" val="0"/>
              </a:ext>
            </a:extLst>
          </a:blip>
          <a:stretch>
            <a:fillRect/>
          </a:stretch>
        </p:blipFill>
        <p:spPr>
          <a:xfrm flipH="1">
            <a:off x="3559027" y="3321671"/>
            <a:ext cx="138589" cy="138589"/>
          </a:xfrm>
          <a:prstGeom prst="rect">
            <a:avLst/>
          </a:prstGeom>
          <a:solidFill>
            <a:schemeClr val="bg1">
              <a:alpha val="0"/>
            </a:schemeClr>
          </a:solidFill>
          <a:ln>
            <a:solidFill>
              <a:schemeClr val="bg1"/>
            </a:solidFill>
          </a:ln>
        </p:spPr>
      </p:pic>
      <p:sp>
        <p:nvSpPr>
          <p:cNvPr id="38" name="Textfeld 37">
            <a:extLst>
              <a:ext uri="{FF2B5EF4-FFF2-40B4-BE49-F238E27FC236}">
                <a16:creationId xmlns:a16="http://schemas.microsoft.com/office/drawing/2014/main" id="{CD6A525C-6F9C-4531-B525-199175D24D70}"/>
              </a:ext>
            </a:extLst>
          </p:cNvPr>
          <p:cNvSpPr txBox="1"/>
          <p:nvPr/>
        </p:nvSpPr>
        <p:spPr>
          <a:xfrm>
            <a:off x="2830" y="1930049"/>
            <a:ext cx="6858000" cy="392159"/>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a:spAutoFit/>
          </a:bodyPr>
          <a:lstStyle/>
          <a:p>
            <a:pPr marL="182563" lvl="1">
              <a:lnSpc>
                <a:spcPct val="115000"/>
              </a:lnSpc>
              <a:buClr>
                <a:srgbClr val="17A6B1"/>
              </a:buClr>
              <a:tabLst>
                <a:tab pos="182563" algn="l"/>
              </a:tabLst>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Das Interventionsteam</a:t>
            </a:r>
          </a:p>
        </p:txBody>
      </p:sp>
      <p:sp>
        <p:nvSpPr>
          <p:cNvPr id="42" name="Textfeld 41">
            <a:extLst>
              <a:ext uri="{FF2B5EF4-FFF2-40B4-BE49-F238E27FC236}">
                <a16:creationId xmlns:a16="http://schemas.microsoft.com/office/drawing/2014/main" id="{BA99A0CD-A019-4C98-9307-9AB202090737}"/>
              </a:ext>
            </a:extLst>
          </p:cNvPr>
          <p:cNvSpPr txBox="1"/>
          <p:nvPr/>
        </p:nvSpPr>
        <p:spPr>
          <a:xfrm>
            <a:off x="2830" y="3847693"/>
            <a:ext cx="6858000" cy="1347805"/>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a:spAutoFit/>
          </a:bodyPr>
          <a:lstStyle/>
          <a:p>
            <a:pPr marL="468313" lvl="1" indent="-285750">
              <a:lnSpc>
                <a:spcPct val="115000"/>
              </a:lnSpc>
              <a:buClr>
                <a:schemeClr val="bg1"/>
              </a:buClr>
              <a:buFont typeface="Wingdings" panose="05000000000000000000" pitchFamily="2" charset="2"/>
              <a:buChar char="Ø"/>
              <a:tabLst>
                <a:tab pos="182563" algn="l"/>
              </a:tabLst>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berät, wie die Schritte des Interventionsleitfadens in der individuellen Situation bestmöglich auszuführen sind.</a:t>
            </a:r>
          </a:p>
          <a:p>
            <a:pPr marL="468313" lvl="1" indent="-285750">
              <a:lnSpc>
                <a:spcPct val="115000"/>
              </a:lnSpc>
              <a:buClr>
                <a:schemeClr val="bg1"/>
              </a:buClr>
              <a:buFont typeface="Wingdings" panose="05000000000000000000" pitchFamily="2" charset="2"/>
              <a:buChar char="Ø"/>
              <a:tabLst>
                <a:tab pos="182563" algn="l"/>
              </a:tabLst>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aktualisiert seine Empfehlungen kontinuierlich.</a:t>
            </a:r>
          </a:p>
          <a:p>
            <a:pPr marL="468313" lvl="1" indent="-285750">
              <a:lnSpc>
                <a:spcPct val="115000"/>
              </a:lnSpc>
              <a:buClr>
                <a:schemeClr val="bg1"/>
              </a:buClr>
              <a:buFont typeface="Wingdings" panose="05000000000000000000" pitchFamily="2" charset="2"/>
              <a:buChar char="Ø"/>
              <a:tabLst>
                <a:tab pos="182563" algn="l"/>
              </a:tabLst>
            </a:pPr>
            <a:r>
              <a:rPr lang="de-DE" dirty="0">
                <a:solidFill>
                  <a:schemeClr val="bg1"/>
                </a:solidFill>
                <a:latin typeface="Calibri" panose="020F0502020204030204" pitchFamily="34" charset="0"/>
                <a:ea typeface="Calibri" panose="020F0502020204030204" pitchFamily="34" charset="0"/>
                <a:cs typeface="Times New Roman" panose="02020603050405020304" pitchFamily="18" charset="0"/>
              </a:rPr>
              <a:t>stellt eine lückenlose Dokumentation sicher.</a:t>
            </a:r>
          </a:p>
        </p:txBody>
      </p:sp>
    </p:spTree>
    <p:extLst>
      <p:ext uri="{BB962C8B-B14F-4D97-AF65-F5344CB8AC3E}">
        <p14:creationId xmlns:p14="http://schemas.microsoft.com/office/powerpoint/2010/main" val="257831447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1742</Words>
  <Application>Microsoft Office PowerPoint</Application>
  <PresentationFormat>Breitbild</PresentationFormat>
  <Paragraphs>417</Paragraphs>
  <Slides>13</Slides>
  <Notes>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13</vt:i4>
      </vt:variant>
    </vt:vector>
  </HeadingPairs>
  <TitlesOfParts>
    <vt:vector size="21" baseType="lpstr">
      <vt:lpstr>Arial</vt:lpstr>
      <vt:lpstr>Calibri</vt:lpstr>
      <vt:lpstr>Calibri Light</vt:lpstr>
      <vt:lpstr>Courier New</vt:lpstr>
      <vt:lpstr>Noto Sans Symbols</vt:lpstr>
      <vt:lpstr>Open Sans</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Insa Agena</dc:creator>
  <cp:lastModifiedBy>Insa Agena</cp:lastModifiedBy>
  <cp:revision>775</cp:revision>
  <dcterms:created xsi:type="dcterms:W3CDTF">2024-07-01T13:43:06Z</dcterms:created>
  <dcterms:modified xsi:type="dcterms:W3CDTF">2024-12-18T01:48:56Z</dcterms:modified>
</cp:coreProperties>
</file>