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4" r:id="rId3"/>
    <p:sldId id="260" r:id="rId4"/>
    <p:sldId id="268" r:id="rId5"/>
    <p:sldId id="259" r:id="rId6"/>
    <p:sldId id="271" r:id="rId7"/>
    <p:sldId id="262" r:id="rId8"/>
    <p:sldId id="261" r:id="rId9"/>
    <p:sldId id="258" r:id="rId10"/>
    <p:sldId id="257" r:id="rId11"/>
    <p:sldId id="265" r:id="rId12"/>
    <p:sldId id="266" r:id="rId13"/>
    <p:sldId id="267" r:id="rId14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38A4"/>
    <a:srgbClr val="76D346"/>
    <a:srgbClr val="FFBC16"/>
    <a:srgbClr val="3C4745"/>
    <a:srgbClr val="B7050C"/>
    <a:srgbClr val="FA1571"/>
    <a:srgbClr val="FF4520"/>
    <a:srgbClr val="E6E6E6"/>
    <a:srgbClr val="FFE615"/>
    <a:srgbClr val="0B80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97" autoAdjust="0"/>
    <p:restoredTop sz="95165" autoAdjust="0"/>
  </p:normalViewPr>
  <p:slideViewPr>
    <p:cSldViewPr snapToGrid="0">
      <p:cViewPr>
        <p:scale>
          <a:sx n="50" d="100"/>
          <a:sy n="50" d="100"/>
        </p:scale>
        <p:origin x="2914" y="-42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342BFB-D83D-48C6-A295-0017DE19D443}" type="doc">
      <dgm:prSet loTypeId="urn:microsoft.com/office/officeart/2005/8/layout/chevron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de-DE"/>
        </a:p>
      </dgm:t>
    </dgm:pt>
    <dgm:pt modelId="{1FD78C13-419E-4ACA-8A77-791C54C7CD5F}">
      <dgm:prSet phldrT="[Text]" custT="1"/>
      <dgm:spPr>
        <a:solidFill>
          <a:srgbClr val="FFE615"/>
        </a:solidFill>
        <a:ln>
          <a:solidFill>
            <a:srgbClr val="FDD90F"/>
          </a:solidFill>
        </a:ln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de-DE" sz="2200" dirty="0"/>
            <a:t>E</a:t>
          </a:r>
        </a:p>
      </dgm:t>
    </dgm:pt>
    <dgm:pt modelId="{A1C2C8F3-4554-4519-8905-9FD5F0EFC09A}" type="parTrans" cxnId="{A7A722FD-635A-4223-9F4E-B4ABFCD90999}">
      <dgm:prSet/>
      <dgm:spPr/>
      <dgm:t>
        <a:bodyPr/>
        <a:lstStyle/>
        <a:p>
          <a:endParaRPr lang="de-DE"/>
        </a:p>
      </dgm:t>
    </dgm:pt>
    <dgm:pt modelId="{654779A8-1DB0-46CB-96EA-6FCA6972F0C1}" type="sibTrans" cxnId="{A7A722FD-635A-4223-9F4E-B4ABFCD90999}">
      <dgm:prSet/>
      <dgm:spPr/>
      <dgm:t>
        <a:bodyPr/>
        <a:lstStyle/>
        <a:p>
          <a:endParaRPr lang="de-DE"/>
        </a:p>
      </dgm:t>
    </dgm:pt>
    <dgm:pt modelId="{7579E9CD-4336-4846-A0E9-259CBA17F84A}">
      <dgm:prSet phldrT="[Text]" custT="1"/>
      <dgm:spPr>
        <a:solidFill>
          <a:srgbClr val="FFB010"/>
        </a:solidFill>
        <a:ln>
          <a:solidFill>
            <a:srgbClr val="FFB010"/>
          </a:solidFill>
        </a:ln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de-DE" sz="2200" dirty="0"/>
            <a:t>R</a:t>
          </a:r>
        </a:p>
      </dgm:t>
    </dgm:pt>
    <dgm:pt modelId="{148FC643-B7F6-4215-B537-16BAD48B47BC}" type="parTrans" cxnId="{35C5EECC-7AAE-4B00-9A4D-CC65EE0AEAD0}">
      <dgm:prSet/>
      <dgm:spPr/>
      <dgm:t>
        <a:bodyPr/>
        <a:lstStyle/>
        <a:p>
          <a:endParaRPr lang="de-DE"/>
        </a:p>
      </dgm:t>
    </dgm:pt>
    <dgm:pt modelId="{A9ED265B-F203-4D63-9F03-E200E864F783}" type="sibTrans" cxnId="{35C5EECC-7AAE-4B00-9A4D-CC65EE0AEAD0}">
      <dgm:prSet/>
      <dgm:spPr/>
      <dgm:t>
        <a:bodyPr/>
        <a:lstStyle/>
        <a:p>
          <a:endParaRPr lang="de-DE"/>
        </a:p>
      </dgm:t>
    </dgm:pt>
    <dgm:pt modelId="{94C5A525-1147-414E-A308-75E27418C909}">
      <dgm:prSet phldrT="[Text]"/>
      <dgm:spPr>
        <a:solidFill>
          <a:srgbClr val="FD3E1A"/>
        </a:solidFill>
        <a:ln>
          <a:solidFill>
            <a:srgbClr val="FD3E1A"/>
          </a:solidFill>
        </a:ln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de-DE" dirty="0"/>
            <a:t>N</a:t>
          </a:r>
        </a:p>
      </dgm:t>
    </dgm:pt>
    <dgm:pt modelId="{0A1E58F7-D65F-4F3C-967D-4BDC74E8CD42}" type="parTrans" cxnId="{5A0E1D75-FD33-4813-989E-9674565A6B31}">
      <dgm:prSet/>
      <dgm:spPr/>
      <dgm:t>
        <a:bodyPr/>
        <a:lstStyle/>
        <a:p>
          <a:endParaRPr lang="de-DE"/>
        </a:p>
      </dgm:t>
    </dgm:pt>
    <dgm:pt modelId="{125D9793-978A-42D8-888E-41E04907CCEC}" type="sibTrans" cxnId="{5A0E1D75-FD33-4813-989E-9674565A6B31}">
      <dgm:prSet/>
      <dgm:spPr/>
      <dgm:t>
        <a:bodyPr/>
        <a:lstStyle/>
        <a:p>
          <a:endParaRPr lang="de-DE"/>
        </a:p>
      </dgm:t>
    </dgm:pt>
    <dgm:pt modelId="{9D91C937-6A8A-47E5-AFCF-43E4CC1B16D8}">
      <dgm:prSet phldrT="[Text]"/>
      <dgm:spPr>
        <a:solidFill>
          <a:srgbClr val="AB0007"/>
        </a:solidFill>
        <a:ln>
          <a:solidFill>
            <a:srgbClr val="AB0007"/>
          </a:solidFill>
        </a:ln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de-DE" dirty="0"/>
            <a:t>S</a:t>
          </a:r>
        </a:p>
      </dgm:t>
    </dgm:pt>
    <dgm:pt modelId="{A3CD544E-D38B-4681-8C30-B6C91DBFA6D5}" type="parTrans" cxnId="{9BA6E97A-1A3E-4485-BC66-F9984C57C3A4}">
      <dgm:prSet/>
      <dgm:spPr/>
      <dgm:t>
        <a:bodyPr/>
        <a:lstStyle/>
        <a:p>
          <a:endParaRPr lang="de-DE"/>
        </a:p>
      </dgm:t>
    </dgm:pt>
    <dgm:pt modelId="{AE8AD089-2B54-4C39-B37D-78111F7C7129}" type="sibTrans" cxnId="{9BA6E97A-1A3E-4485-BC66-F9984C57C3A4}">
      <dgm:prSet/>
      <dgm:spPr/>
      <dgm:t>
        <a:bodyPr/>
        <a:lstStyle/>
        <a:p>
          <a:endParaRPr lang="de-DE"/>
        </a:p>
      </dgm:t>
    </dgm:pt>
    <dgm:pt modelId="{9D1299AF-02A1-4E79-BC4F-D3C51ADA8F11}">
      <dgm:prSet phldrT="[Text]"/>
      <dgm:spPr>
        <a:solidFill>
          <a:srgbClr val="B13199"/>
        </a:solidFill>
        <a:ln>
          <a:solidFill>
            <a:srgbClr val="B13199"/>
          </a:solidFill>
        </a:ln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de-DE" dirty="0"/>
            <a:t>T</a:t>
          </a:r>
        </a:p>
      </dgm:t>
    </dgm:pt>
    <dgm:pt modelId="{6D64619B-E576-48F1-AEA9-DFC347CBFD3A}" type="parTrans" cxnId="{86149B3C-E0D1-472A-925B-89BA3DDEDEF1}">
      <dgm:prSet/>
      <dgm:spPr/>
      <dgm:t>
        <a:bodyPr/>
        <a:lstStyle/>
        <a:p>
          <a:endParaRPr lang="de-DE"/>
        </a:p>
      </dgm:t>
    </dgm:pt>
    <dgm:pt modelId="{AC0AF848-2667-4CBC-9DEC-906500562E8C}" type="sibTrans" cxnId="{86149B3C-E0D1-472A-925B-89BA3DDEDEF1}">
      <dgm:prSet/>
      <dgm:spPr/>
      <dgm:t>
        <a:bodyPr/>
        <a:lstStyle/>
        <a:p>
          <a:endParaRPr lang="de-DE"/>
        </a:p>
      </dgm:t>
    </dgm:pt>
    <dgm:pt modelId="{415B3446-6656-49F7-B783-B03B5006B5E9}" type="pres">
      <dgm:prSet presAssocID="{A4342BFB-D83D-48C6-A295-0017DE19D443}" presName="linearFlow" presStyleCnt="0">
        <dgm:presLayoutVars>
          <dgm:dir/>
          <dgm:animLvl val="lvl"/>
          <dgm:resizeHandles val="exact"/>
        </dgm:presLayoutVars>
      </dgm:prSet>
      <dgm:spPr/>
    </dgm:pt>
    <dgm:pt modelId="{DBF52C23-D311-4D73-9E32-051DD8B7D492}" type="pres">
      <dgm:prSet presAssocID="{1FD78C13-419E-4ACA-8A77-791C54C7CD5F}" presName="composite" presStyleCnt="0"/>
      <dgm:spPr/>
    </dgm:pt>
    <dgm:pt modelId="{AD07F8CE-3BEA-47D6-806C-1F9E727DC709}" type="pres">
      <dgm:prSet presAssocID="{1FD78C13-419E-4ACA-8A77-791C54C7CD5F}" presName="parentText" presStyleLbl="alignNode1" presStyleIdx="0" presStyleCnt="5">
        <dgm:presLayoutVars>
          <dgm:chMax val="1"/>
          <dgm:bulletEnabled val="1"/>
        </dgm:presLayoutVars>
      </dgm:prSet>
      <dgm:spPr/>
    </dgm:pt>
    <dgm:pt modelId="{CC75761E-174D-4ED6-A2B0-CB3FCC931DAA}" type="pres">
      <dgm:prSet presAssocID="{1FD78C13-419E-4ACA-8A77-791C54C7CD5F}" presName="descendantText" presStyleLbl="alignAcc1" presStyleIdx="0" presStyleCnt="5" custLinFactNeighborY="-419">
        <dgm:presLayoutVars>
          <dgm:bulletEnabled val="1"/>
        </dgm:presLayoutVars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solidFill>
          <a:schemeClr val="tx1">
            <a:alpha val="74902"/>
          </a:schemeClr>
        </a:solidFill>
        <a:ln>
          <a:solidFill>
            <a:srgbClr val="FDD90F"/>
          </a:solidFill>
        </a:ln>
      </dgm:spPr>
    </dgm:pt>
    <dgm:pt modelId="{37842525-6F8A-4DD0-8416-BE3919EB456D}" type="pres">
      <dgm:prSet presAssocID="{654779A8-1DB0-46CB-96EA-6FCA6972F0C1}" presName="sp" presStyleCnt="0"/>
      <dgm:spPr/>
    </dgm:pt>
    <dgm:pt modelId="{ABEF4065-1983-4C31-B363-71139653989D}" type="pres">
      <dgm:prSet presAssocID="{7579E9CD-4336-4846-A0E9-259CBA17F84A}" presName="composite" presStyleCnt="0"/>
      <dgm:spPr/>
    </dgm:pt>
    <dgm:pt modelId="{CB4FC137-8B82-444B-834A-CA1A62C05E34}" type="pres">
      <dgm:prSet presAssocID="{7579E9CD-4336-4846-A0E9-259CBA17F84A}" presName="parentText" presStyleLbl="alignNode1" presStyleIdx="1" presStyleCnt="5" custLinFactNeighborX="-373" custLinFactNeighborY="-1615">
        <dgm:presLayoutVars>
          <dgm:chMax val="1"/>
          <dgm:bulletEnabled val="1"/>
        </dgm:presLayoutVars>
      </dgm:prSet>
      <dgm:spPr/>
    </dgm:pt>
    <dgm:pt modelId="{3E2ACF00-2D69-4178-A199-4D33390CFD1F}" type="pres">
      <dgm:prSet presAssocID="{7579E9CD-4336-4846-A0E9-259CBA17F84A}" presName="descendantText" presStyleLbl="alignAcc1" presStyleIdx="1" presStyleCnt="5" custLinFactNeighborX="-681" custLinFactNeighborY="-501">
        <dgm:presLayoutVars>
          <dgm:bulletEnabled val="1"/>
        </dgm:presLayoutVars>
      </dgm:prSet>
      <dgm:spPr>
        <a:solidFill>
          <a:schemeClr val="tx1"/>
        </a:solidFill>
        <a:ln>
          <a:solidFill>
            <a:srgbClr val="FFB010"/>
          </a:solidFill>
        </a:ln>
      </dgm:spPr>
    </dgm:pt>
    <dgm:pt modelId="{A0883F72-CD35-47F0-9F5C-29EF671766DF}" type="pres">
      <dgm:prSet presAssocID="{A9ED265B-F203-4D63-9F03-E200E864F783}" presName="sp" presStyleCnt="0"/>
      <dgm:spPr/>
    </dgm:pt>
    <dgm:pt modelId="{9B5C3B6C-5351-4DE3-8C1F-25D45679F60A}" type="pres">
      <dgm:prSet presAssocID="{94C5A525-1147-414E-A308-75E27418C909}" presName="composite" presStyleCnt="0"/>
      <dgm:spPr/>
    </dgm:pt>
    <dgm:pt modelId="{E25B9B18-7341-4971-9CFB-0ED4A704E2FB}" type="pres">
      <dgm:prSet presAssocID="{94C5A525-1147-414E-A308-75E27418C909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76F9FFCA-43DE-4FB1-AC18-D9882441DD7D}" type="pres">
      <dgm:prSet presAssocID="{94C5A525-1147-414E-A308-75E27418C909}" presName="descendantText" presStyleLbl="alignAcc1" presStyleIdx="2" presStyleCnt="5">
        <dgm:presLayoutVars>
          <dgm:bulletEnabled val="1"/>
        </dgm:presLayoutVars>
      </dgm:prSet>
      <dgm:spPr>
        <a:solidFill>
          <a:schemeClr val="tx1"/>
        </a:solidFill>
        <a:ln>
          <a:solidFill>
            <a:srgbClr val="FD3E1A"/>
          </a:solidFill>
        </a:ln>
      </dgm:spPr>
    </dgm:pt>
    <dgm:pt modelId="{233228C9-0285-40DE-8412-9C5BBE516E45}" type="pres">
      <dgm:prSet presAssocID="{125D9793-978A-42D8-888E-41E04907CCEC}" presName="sp" presStyleCnt="0"/>
      <dgm:spPr/>
    </dgm:pt>
    <dgm:pt modelId="{D2A0A43B-FE93-449B-91D5-4B6DB42DF722}" type="pres">
      <dgm:prSet presAssocID="{9D91C937-6A8A-47E5-AFCF-43E4CC1B16D8}" presName="composite" presStyleCnt="0"/>
      <dgm:spPr/>
    </dgm:pt>
    <dgm:pt modelId="{19CA199F-ACD2-45E5-BFA0-30E09F289D0D}" type="pres">
      <dgm:prSet presAssocID="{9D91C937-6A8A-47E5-AFCF-43E4CC1B16D8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A29E8BA2-0CA4-4B77-8101-57CFAC3725CE}" type="pres">
      <dgm:prSet presAssocID="{9D91C937-6A8A-47E5-AFCF-43E4CC1B16D8}" presName="descendantText" presStyleLbl="alignAcc1" presStyleIdx="3" presStyleCnt="5" custLinFactNeighborX="1050" custLinFactNeighborY="1572">
        <dgm:presLayoutVars>
          <dgm:bulletEnabled val="1"/>
        </dgm:presLayoutVars>
      </dgm:prSet>
      <dgm:spPr>
        <a:solidFill>
          <a:schemeClr val="tx1"/>
        </a:solidFill>
        <a:ln>
          <a:solidFill>
            <a:srgbClr val="AB0007"/>
          </a:solidFill>
        </a:ln>
      </dgm:spPr>
    </dgm:pt>
    <dgm:pt modelId="{6D36295D-3E4D-439B-8805-F64C252CF53A}" type="pres">
      <dgm:prSet presAssocID="{AE8AD089-2B54-4C39-B37D-78111F7C7129}" presName="sp" presStyleCnt="0"/>
      <dgm:spPr/>
    </dgm:pt>
    <dgm:pt modelId="{EB545FEC-4C05-45D3-8E0C-59DDF4B50DC6}" type="pres">
      <dgm:prSet presAssocID="{9D1299AF-02A1-4E79-BC4F-D3C51ADA8F11}" presName="composite" presStyleCnt="0"/>
      <dgm:spPr/>
    </dgm:pt>
    <dgm:pt modelId="{41D23F6F-07BC-42BF-8718-80F0AE030FBF}" type="pres">
      <dgm:prSet presAssocID="{9D1299AF-02A1-4E79-BC4F-D3C51ADA8F11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0EF7A42F-EEC8-49B7-AB82-94509BE4BF3C}" type="pres">
      <dgm:prSet presAssocID="{9D1299AF-02A1-4E79-BC4F-D3C51ADA8F11}" presName="descendantText" presStyleLbl="alignAcc1" presStyleIdx="4" presStyleCnt="5">
        <dgm:presLayoutVars>
          <dgm:bulletEnabled val="1"/>
        </dgm:presLayoutVars>
      </dgm:prSet>
      <dgm:spPr>
        <a:solidFill>
          <a:schemeClr val="tx1"/>
        </a:solidFill>
        <a:ln>
          <a:solidFill>
            <a:srgbClr val="B13199"/>
          </a:solidFill>
        </a:ln>
      </dgm:spPr>
    </dgm:pt>
  </dgm:ptLst>
  <dgm:cxnLst>
    <dgm:cxn modelId="{CEECF109-2A17-4C75-BA2C-9505E296ED96}" type="presOf" srcId="{9D1299AF-02A1-4E79-BC4F-D3C51ADA8F11}" destId="{41D23F6F-07BC-42BF-8718-80F0AE030FBF}" srcOrd="0" destOrd="0" presId="urn:microsoft.com/office/officeart/2005/8/layout/chevron2"/>
    <dgm:cxn modelId="{412ACC31-0130-408B-87E0-30E8C459E47A}" type="presOf" srcId="{94C5A525-1147-414E-A308-75E27418C909}" destId="{E25B9B18-7341-4971-9CFB-0ED4A704E2FB}" srcOrd="0" destOrd="0" presId="urn:microsoft.com/office/officeart/2005/8/layout/chevron2"/>
    <dgm:cxn modelId="{86149B3C-E0D1-472A-925B-89BA3DDEDEF1}" srcId="{A4342BFB-D83D-48C6-A295-0017DE19D443}" destId="{9D1299AF-02A1-4E79-BC4F-D3C51ADA8F11}" srcOrd="4" destOrd="0" parTransId="{6D64619B-E576-48F1-AEA9-DFC347CBFD3A}" sibTransId="{AC0AF848-2667-4CBC-9DEC-906500562E8C}"/>
    <dgm:cxn modelId="{2B4EA83F-8258-4332-B4AA-D78A2A169DA6}" type="presOf" srcId="{9D91C937-6A8A-47E5-AFCF-43E4CC1B16D8}" destId="{19CA199F-ACD2-45E5-BFA0-30E09F289D0D}" srcOrd="0" destOrd="0" presId="urn:microsoft.com/office/officeart/2005/8/layout/chevron2"/>
    <dgm:cxn modelId="{C32E8A52-140F-4A5C-903C-A82E55271114}" type="presOf" srcId="{7579E9CD-4336-4846-A0E9-259CBA17F84A}" destId="{CB4FC137-8B82-444B-834A-CA1A62C05E34}" srcOrd="0" destOrd="0" presId="urn:microsoft.com/office/officeart/2005/8/layout/chevron2"/>
    <dgm:cxn modelId="{5A0E1D75-FD33-4813-989E-9674565A6B31}" srcId="{A4342BFB-D83D-48C6-A295-0017DE19D443}" destId="{94C5A525-1147-414E-A308-75E27418C909}" srcOrd="2" destOrd="0" parTransId="{0A1E58F7-D65F-4F3C-967D-4BDC74E8CD42}" sibTransId="{125D9793-978A-42D8-888E-41E04907CCEC}"/>
    <dgm:cxn modelId="{9BA6E97A-1A3E-4485-BC66-F9984C57C3A4}" srcId="{A4342BFB-D83D-48C6-A295-0017DE19D443}" destId="{9D91C937-6A8A-47E5-AFCF-43E4CC1B16D8}" srcOrd="3" destOrd="0" parTransId="{A3CD544E-D38B-4681-8C30-B6C91DBFA6D5}" sibTransId="{AE8AD089-2B54-4C39-B37D-78111F7C7129}"/>
    <dgm:cxn modelId="{F30221A2-DE3D-463D-B737-21E7CC6D9FE2}" type="presOf" srcId="{1FD78C13-419E-4ACA-8A77-791C54C7CD5F}" destId="{AD07F8CE-3BEA-47D6-806C-1F9E727DC709}" srcOrd="0" destOrd="0" presId="urn:microsoft.com/office/officeart/2005/8/layout/chevron2"/>
    <dgm:cxn modelId="{35C5EECC-7AAE-4B00-9A4D-CC65EE0AEAD0}" srcId="{A4342BFB-D83D-48C6-A295-0017DE19D443}" destId="{7579E9CD-4336-4846-A0E9-259CBA17F84A}" srcOrd="1" destOrd="0" parTransId="{148FC643-B7F6-4215-B537-16BAD48B47BC}" sibTransId="{A9ED265B-F203-4D63-9F03-E200E864F783}"/>
    <dgm:cxn modelId="{B804EDED-55CD-4231-A9B2-AB8CE953E58D}" type="presOf" srcId="{A4342BFB-D83D-48C6-A295-0017DE19D443}" destId="{415B3446-6656-49F7-B783-B03B5006B5E9}" srcOrd="0" destOrd="0" presId="urn:microsoft.com/office/officeart/2005/8/layout/chevron2"/>
    <dgm:cxn modelId="{A7A722FD-635A-4223-9F4E-B4ABFCD90999}" srcId="{A4342BFB-D83D-48C6-A295-0017DE19D443}" destId="{1FD78C13-419E-4ACA-8A77-791C54C7CD5F}" srcOrd="0" destOrd="0" parTransId="{A1C2C8F3-4554-4519-8905-9FD5F0EFC09A}" sibTransId="{654779A8-1DB0-46CB-96EA-6FCA6972F0C1}"/>
    <dgm:cxn modelId="{52F4DEDA-AD09-4C7E-9449-F0E0A4B54789}" type="presParOf" srcId="{415B3446-6656-49F7-B783-B03B5006B5E9}" destId="{DBF52C23-D311-4D73-9E32-051DD8B7D492}" srcOrd="0" destOrd="0" presId="urn:microsoft.com/office/officeart/2005/8/layout/chevron2"/>
    <dgm:cxn modelId="{33DEBDAA-7AA1-4474-B417-ED631B692284}" type="presParOf" srcId="{DBF52C23-D311-4D73-9E32-051DD8B7D492}" destId="{AD07F8CE-3BEA-47D6-806C-1F9E727DC709}" srcOrd="0" destOrd="0" presId="urn:microsoft.com/office/officeart/2005/8/layout/chevron2"/>
    <dgm:cxn modelId="{96CAAF94-393A-4D7A-9B72-E1131CF615C9}" type="presParOf" srcId="{DBF52C23-D311-4D73-9E32-051DD8B7D492}" destId="{CC75761E-174D-4ED6-A2B0-CB3FCC931DAA}" srcOrd="1" destOrd="0" presId="urn:microsoft.com/office/officeart/2005/8/layout/chevron2"/>
    <dgm:cxn modelId="{87B0CD72-CA64-4142-AC98-5F099C27A02F}" type="presParOf" srcId="{415B3446-6656-49F7-B783-B03B5006B5E9}" destId="{37842525-6F8A-4DD0-8416-BE3919EB456D}" srcOrd="1" destOrd="0" presId="urn:microsoft.com/office/officeart/2005/8/layout/chevron2"/>
    <dgm:cxn modelId="{DD928028-B39E-4F24-A02E-D125E7CB85D7}" type="presParOf" srcId="{415B3446-6656-49F7-B783-B03B5006B5E9}" destId="{ABEF4065-1983-4C31-B363-71139653989D}" srcOrd="2" destOrd="0" presId="urn:microsoft.com/office/officeart/2005/8/layout/chevron2"/>
    <dgm:cxn modelId="{90AB0CC1-CF17-4486-A77C-33D8EDCE6350}" type="presParOf" srcId="{ABEF4065-1983-4C31-B363-71139653989D}" destId="{CB4FC137-8B82-444B-834A-CA1A62C05E34}" srcOrd="0" destOrd="0" presId="urn:microsoft.com/office/officeart/2005/8/layout/chevron2"/>
    <dgm:cxn modelId="{C17DC483-F230-4B41-94EC-793A9D978099}" type="presParOf" srcId="{ABEF4065-1983-4C31-B363-71139653989D}" destId="{3E2ACF00-2D69-4178-A199-4D33390CFD1F}" srcOrd="1" destOrd="0" presId="urn:microsoft.com/office/officeart/2005/8/layout/chevron2"/>
    <dgm:cxn modelId="{0723F17A-1D3F-479E-87AD-98939A43C8B5}" type="presParOf" srcId="{415B3446-6656-49F7-B783-B03B5006B5E9}" destId="{A0883F72-CD35-47F0-9F5C-29EF671766DF}" srcOrd="3" destOrd="0" presId="urn:microsoft.com/office/officeart/2005/8/layout/chevron2"/>
    <dgm:cxn modelId="{D7F8CD9F-B1A3-4CE6-91D5-F959394B70A0}" type="presParOf" srcId="{415B3446-6656-49F7-B783-B03B5006B5E9}" destId="{9B5C3B6C-5351-4DE3-8C1F-25D45679F60A}" srcOrd="4" destOrd="0" presId="urn:microsoft.com/office/officeart/2005/8/layout/chevron2"/>
    <dgm:cxn modelId="{4567A1FF-D383-46B6-89FF-305EEDC43D0A}" type="presParOf" srcId="{9B5C3B6C-5351-4DE3-8C1F-25D45679F60A}" destId="{E25B9B18-7341-4971-9CFB-0ED4A704E2FB}" srcOrd="0" destOrd="0" presId="urn:microsoft.com/office/officeart/2005/8/layout/chevron2"/>
    <dgm:cxn modelId="{5430EFE8-3CCF-4107-A973-4EBEBFEEB684}" type="presParOf" srcId="{9B5C3B6C-5351-4DE3-8C1F-25D45679F60A}" destId="{76F9FFCA-43DE-4FB1-AC18-D9882441DD7D}" srcOrd="1" destOrd="0" presId="urn:microsoft.com/office/officeart/2005/8/layout/chevron2"/>
    <dgm:cxn modelId="{B6548A89-0555-48AB-BBAA-8D84C0207F9A}" type="presParOf" srcId="{415B3446-6656-49F7-B783-B03B5006B5E9}" destId="{233228C9-0285-40DE-8412-9C5BBE516E45}" srcOrd="5" destOrd="0" presId="urn:microsoft.com/office/officeart/2005/8/layout/chevron2"/>
    <dgm:cxn modelId="{EA963537-0F5A-4115-AACE-ED59EE1A751F}" type="presParOf" srcId="{415B3446-6656-49F7-B783-B03B5006B5E9}" destId="{D2A0A43B-FE93-449B-91D5-4B6DB42DF722}" srcOrd="6" destOrd="0" presId="urn:microsoft.com/office/officeart/2005/8/layout/chevron2"/>
    <dgm:cxn modelId="{20BA4A09-C2EF-4DC6-9CD6-FA70290F6458}" type="presParOf" srcId="{D2A0A43B-FE93-449B-91D5-4B6DB42DF722}" destId="{19CA199F-ACD2-45E5-BFA0-30E09F289D0D}" srcOrd="0" destOrd="0" presId="urn:microsoft.com/office/officeart/2005/8/layout/chevron2"/>
    <dgm:cxn modelId="{369A6E50-92D0-46CE-AB69-E58699E0B89D}" type="presParOf" srcId="{D2A0A43B-FE93-449B-91D5-4B6DB42DF722}" destId="{A29E8BA2-0CA4-4B77-8101-57CFAC3725CE}" srcOrd="1" destOrd="0" presId="urn:microsoft.com/office/officeart/2005/8/layout/chevron2"/>
    <dgm:cxn modelId="{4C58C860-CFEF-49AB-8B53-10168CF46545}" type="presParOf" srcId="{415B3446-6656-49F7-B783-B03B5006B5E9}" destId="{6D36295D-3E4D-439B-8805-F64C252CF53A}" srcOrd="7" destOrd="0" presId="urn:microsoft.com/office/officeart/2005/8/layout/chevron2"/>
    <dgm:cxn modelId="{C0657F9C-DD0C-4F90-8A1C-C86339BAA8DA}" type="presParOf" srcId="{415B3446-6656-49F7-B783-B03B5006B5E9}" destId="{EB545FEC-4C05-45D3-8E0C-59DDF4B50DC6}" srcOrd="8" destOrd="0" presId="urn:microsoft.com/office/officeart/2005/8/layout/chevron2"/>
    <dgm:cxn modelId="{6AC0B042-3300-4AF9-B90D-0AD9FEB70EAB}" type="presParOf" srcId="{EB545FEC-4C05-45D3-8E0C-59DDF4B50DC6}" destId="{41D23F6F-07BC-42BF-8718-80F0AE030FBF}" srcOrd="0" destOrd="0" presId="urn:microsoft.com/office/officeart/2005/8/layout/chevron2"/>
    <dgm:cxn modelId="{C99EB762-34EC-4734-B9EA-A39494D273C4}" type="presParOf" srcId="{EB545FEC-4C05-45D3-8E0C-59DDF4B50DC6}" destId="{0EF7A42F-EEC8-49B7-AB82-94509BE4BF3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B23E7CB-6C6B-4A1B-A056-B7747409F3E5}" type="doc">
      <dgm:prSet loTypeId="urn:microsoft.com/office/officeart/2005/8/layout/vList3" loCatId="picture" qsTypeId="urn:microsoft.com/office/officeart/2005/8/quickstyle/simple2" qsCatId="simple" csTypeId="urn:microsoft.com/office/officeart/2005/8/colors/colorful1" csCatId="colorful" phldr="1"/>
      <dgm:spPr/>
    </dgm:pt>
    <dgm:pt modelId="{F8309144-37D8-477A-80EB-A7782439B982}">
      <dgm:prSet phldrT="[Text]" custT="1"/>
      <dgm:spPr>
        <a:solidFill>
          <a:schemeClr val="tx1"/>
        </a:solidFill>
        <a:ln>
          <a:solidFill>
            <a:schemeClr val="bg1"/>
          </a:solidFill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>
            <a:spcAft>
              <a:spcPts val="0"/>
            </a:spcAft>
            <a:buFontTx/>
            <a:buNone/>
          </a:pPr>
          <a:r>
            <a:rPr lang="de-DE" sz="1400" b="1" dirty="0">
              <a:solidFill>
                <a:schemeClr val="bg1"/>
              </a:solidFill>
              <a:latin typeface="+mn-lt"/>
              <a:ea typeface="+mn-ea"/>
              <a:cs typeface="+mn-cs"/>
            </a:rPr>
            <a:t>unbegründet</a:t>
          </a:r>
          <a:r>
            <a:rPr lang="de-DE" sz="1400" b="1" dirty="0">
              <a:solidFill>
                <a:schemeClr val="tx1"/>
              </a:solidFill>
              <a:latin typeface="+mn-lt"/>
              <a:ea typeface="+mn-ea"/>
              <a:cs typeface="+mn-cs"/>
            </a:rPr>
            <a:t> </a:t>
          </a:r>
        </a:p>
        <a:p>
          <a:pPr>
            <a:spcAft>
              <a:spcPct val="35000"/>
            </a:spcAft>
            <a:buFontTx/>
            <a:buNone/>
          </a:pPr>
          <a:r>
            <a:rPr lang="de-DE" sz="1400" dirty="0">
              <a:solidFill>
                <a:schemeClr val="bg1"/>
              </a:solidFill>
              <a:latin typeface="+mn-lt"/>
              <a:ea typeface="+mn-ea"/>
              <a:cs typeface="+mn-cs"/>
            </a:rPr>
            <a:t>Alle Verdachtsmomente sind nachweislich auszuräumen.</a:t>
          </a:r>
          <a:endParaRPr lang="de-DE" sz="900" dirty="0">
            <a:solidFill>
              <a:schemeClr val="bg1"/>
            </a:solidFill>
          </a:endParaRPr>
        </a:p>
      </dgm:t>
    </dgm:pt>
    <dgm:pt modelId="{A9BD0711-5AAE-4E0B-A7BF-173E4B2C6EA2}" type="parTrans" cxnId="{40C1668B-BED9-480C-BED9-EAC856C84C19}">
      <dgm:prSet/>
      <dgm:spPr/>
      <dgm:t>
        <a:bodyPr/>
        <a:lstStyle/>
        <a:p>
          <a:endParaRPr lang="de-DE"/>
        </a:p>
      </dgm:t>
    </dgm:pt>
    <dgm:pt modelId="{D0A12520-0CA9-4279-8A07-42E9568366C8}" type="sibTrans" cxnId="{40C1668B-BED9-480C-BED9-EAC856C84C19}">
      <dgm:prSet/>
      <dgm:spPr/>
      <dgm:t>
        <a:bodyPr/>
        <a:lstStyle/>
        <a:p>
          <a:endParaRPr lang="de-DE"/>
        </a:p>
      </dgm:t>
    </dgm:pt>
    <dgm:pt modelId="{FFB0A66E-0552-46CF-9CED-C7DD30EECE70}">
      <dgm:prSet phldrT="[Text]" custT="1"/>
      <dgm:spPr>
        <a:solidFill>
          <a:schemeClr val="tx1"/>
        </a:solidFill>
        <a:ln>
          <a:solidFill>
            <a:schemeClr val="bg1"/>
          </a:solidFill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>
            <a:spcAft>
              <a:spcPts val="0"/>
            </a:spcAft>
            <a:buFont typeface="Courier New" panose="02070309020205020404" pitchFamily="49" charset="0"/>
            <a:buNone/>
          </a:pPr>
          <a:r>
            <a:rPr lang="de-DE" sz="1400" b="1" kern="1200" dirty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vage </a:t>
          </a:r>
        </a:p>
        <a:p>
          <a:pPr>
            <a:spcAft>
              <a:spcPts val="0"/>
            </a:spcAft>
            <a:buFont typeface="Courier New" panose="02070309020205020404" pitchFamily="49" charset="0"/>
            <a:buNone/>
          </a:pPr>
          <a:r>
            <a:rPr lang="de-DE" sz="1400" kern="1200" dirty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Die Verdachtsmomente könnten auf sexualisierte Gewalt hindeuten.</a:t>
          </a:r>
          <a:r>
            <a:rPr lang="de-DE" sz="14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.</a:t>
          </a:r>
        </a:p>
      </dgm:t>
    </dgm:pt>
    <dgm:pt modelId="{C0E22295-939C-4C62-AA38-250C82B5424D}" type="parTrans" cxnId="{01A0A963-D0A2-4AC2-A2B6-A8D8A934518F}">
      <dgm:prSet/>
      <dgm:spPr/>
      <dgm:t>
        <a:bodyPr/>
        <a:lstStyle/>
        <a:p>
          <a:endParaRPr lang="de-DE"/>
        </a:p>
      </dgm:t>
    </dgm:pt>
    <dgm:pt modelId="{59BC0FF5-CE8A-480E-A090-63FFB6BD0C79}" type="sibTrans" cxnId="{01A0A963-D0A2-4AC2-A2B6-A8D8A934518F}">
      <dgm:prSet/>
      <dgm:spPr/>
      <dgm:t>
        <a:bodyPr/>
        <a:lstStyle/>
        <a:p>
          <a:endParaRPr lang="de-DE"/>
        </a:p>
      </dgm:t>
    </dgm:pt>
    <dgm:pt modelId="{C21745E2-A211-4D9D-99C0-4F3F52E068CE}">
      <dgm:prSet phldrT="[Text]" custT="1"/>
      <dgm:spPr>
        <a:solidFill>
          <a:schemeClr val="tx1"/>
        </a:solidFill>
        <a:ln>
          <a:solidFill>
            <a:schemeClr val="bg1"/>
          </a:solidFill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>
            <a:spcAft>
              <a:spcPts val="0"/>
            </a:spcAft>
            <a:buFont typeface="Courier New" panose="02070309020205020404" pitchFamily="49" charset="0"/>
            <a:buNone/>
          </a:pPr>
          <a:r>
            <a:rPr lang="de-DE" sz="1400" b="1" kern="1200" dirty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begründet</a:t>
          </a:r>
          <a:r>
            <a:rPr lang="de-DE" sz="1600" b="0" kern="1200" dirty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 </a:t>
          </a:r>
        </a:p>
        <a:p>
          <a:pPr>
            <a:spcAft>
              <a:spcPct val="35000"/>
            </a:spcAft>
            <a:buFont typeface="Courier New" panose="02070309020205020404" pitchFamily="49" charset="0"/>
            <a:buNone/>
          </a:pPr>
          <a:r>
            <a:rPr lang="de-DE" sz="1400" kern="1200" dirty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Die Verdachtsmomente sind belastbar.</a:t>
          </a:r>
          <a:r>
            <a:rPr lang="de-DE" sz="14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.</a:t>
          </a:r>
        </a:p>
      </dgm:t>
    </dgm:pt>
    <dgm:pt modelId="{56FA28DF-F632-4341-BBEB-1641F2F5979A}" type="parTrans" cxnId="{B9205231-DBBE-453F-B39F-0ED1FCDDD38A}">
      <dgm:prSet/>
      <dgm:spPr/>
      <dgm:t>
        <a:bodyPr/>
        <a:lstStyle/>
        <a:p>
          <a:endParaRPr lang="de-DE"/>
        </a:p>
      </dgm:t>
    </dgm:pt>
    <dgm:pt modelId="{ADE44F0F-6322-4FA6-9D12-182BAF20A472}" type="sibTrans" cxnId="{B9205231-DBBE-453F-B39F-0ED1FCDDD38A}">
      <dgm:prSet/>
      <dgm:spPr/>
      <dgm:t>
        <a:bodyPr/>
        <a:lstStyle/>
        <a:p>
          <a:endParaRPr lang="de-DE"/>
        </a:p>
      </dgm:t>
    </dgm:pt>
    <dgm:pt modelId="{18377206-ECC6-4EAC-8644-C7206CE50D42}">
      <dgm:prSet phldrT="[Text]" custT="1"/>
      <dgm:spPr>
        <a:solidFill>
          <a:schemeClr val="tx1"/>
        </a:solidFill>
        <a:ln>
          <a:solidFill>
            <a:schemeClr val="bg1"/>
          </a:solidFill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 anchor="ctr"/>
        <a:lstStyle/>
        <a:p>
          <a:pPr algn="ctr">
            <a:spcAft>
              <a:spcPts val="0"/>
            </a:spcAft>
            <a:buFont typeface="Courier New" panose="02070309020205020404" pitchFamily="49" charset="0"/>
            <a:buChar char="o"/>
          </a:pPr>
          <a:r>
            <a:rPr lang="de-DE" sz="1400" b="1" kern="1200" dirty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erhärtet/erwiesen </a:t>
          </a:r>
        </a:p>
      </dgm:t>
    </dgm:pt>
    <dgm:pt modelId="{586725AC-3347-40BA-86EC-C3B2C4D41581}" type="parTrans" cxnId="{1704C918-B783-4677-BDF7-2F74F1E829B1}">
      <dgm:prSet/>
      <dgm:spPr/>
      <dgm:t>
        <a:bodyPr/>
        <a:lstStyle/>
        <a:p>
          <a:endParaRPr lang="de-DE"/>
        </a:p>
      </dgm:t>
    </dgm:pt>
    <dgm:pt modelId="{1F6685FC-B12F-4F5A-9B14-6C5A8AECC51B}" type="sibTrans" cxnId="{1704C918-B783-4677-BDF7-2F74F1E829B1}">
      <dgm:prSet/>
      <dgm:spPr/>
      <dgm:t>
        <a:bodyPr/>
        <a:lstStyle/>
        <a:p>
          <a:endParaRPr lang="de-DE"/>
        </a:p>
      </dgm:t>
    </dgm:pt>
    <dgm:pt modelId="{74A0AEC3-BCA8-4A6A-84C7-DD60A2DB3D31}">
      <dgm:prSet custT="1"/>
      <dgm:spPr>
        <a:solidFill>
          <a:schemeClr val="tx1"/>
        </a:solidFill>
        <a:ln>
          <a:solidFill>
            <a:schemeClr val="bg1"/>
          </a:solidFill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 anchor="ctr"/>
        <a:lstStyle/>
        <a:p>
          <a:pPr algn="ctr">
            <a:spcAft>
              <a:spcPct val="15000"/>
            </a:spcAft>
            <a:buNone/>
          </a:pPr>
          <a:r>
            <a:rPr lang="de-DE" sz="1400" kern="1200" dirty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Die Verdachtsmomente beruhen auf konkreten Beweismitteln. </a:t>
          </a:r>
        </a:p>
      </dgm:t>
    </dgm:pt>
    <dgm:pt modelId="{17E4416A-57D2-422A-BF64-6C69FFB6FAF8}" type="parTrans" cxnId="{4605A09E-2AC5-4F8B-9CB6-FCF16BEC8E4E}">
      <dgm:prSet/>
      <dgm:spPr/>
      <dgm:t>
        <a:bodyPr/>
        <a:lstStyle/>
        <a:p>
          <a:endParaRPr lang="de-DE"/>
        </a:p>
      </dgm:t>
    </dgm:pt>
    <dgm:pt modelId="{968918C5-A3FB-432D-B2C2-5FC4534DD166}" type="sibTrans" cxnId="{4605A09E-2AC5-4F8B-9CB6-FCF16BEC8E4E}">
      <dgm:prSet/>
      <dgm:spPr/>
      <dgm:t>
        <a:bodyPr/>
        <a:lstStyle/>
        <a:p>
          <a:endParaRPr lang="de-DE"/>
        </a:p>
      </dgm:t>
    </dgm:pt>
    <dgm:pt modelId="{0C983D4F-14D7-4601-A81B-A7405904D536}" type="pres">
      <dgm:prSet presAssocID="{2B23E7CB-6C6B-4A1B-A056-B7747409F3E5}" presName="linearFlow" presStyleCnt="0">
        <dgm:presLayoutVars>
          <dgm:dir/>
          <dgm:resizeHandles val="exact"/>
        </dgm:presLayoutVars>
      </dgm:prSet>
      <dgm:spPr/>
    </dgm:pt>
    <dgm:pt modelId="{00A076BD-D7EE-499A-9CE2-E2F25BB0BCFF}" type="pres">
      <dgm:prSet presAssocID="{F8309144-37D8-477A-80EB-A7782439B982}" presName="composite" presStyleCnt="0"/>
      <dgm:spPr/>
    </dgm:pt>
    <dgm:pt modelId="{555C0F9F-F919-443B-A471-490A1E9259A0}" type="pres">
      <dgm:prSet presAssocID="{F8309144-37D8-477A-80EB-A7782439B982}" presName="imgShp" presStyleLbl="fgImgPlace1" presStyleIdx="0" presStyleCnt="4" custScaleX="89655" custScaleY="89655" custLinFactNeighborX="5948" custLinFactNeighborY="3608"/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extLst>
        <a:ext uri="{E40237B7-FDA0-4F09-8148-C483321AD2D9}">
          <dgm14:cNvPr xmlns:dgm14="http://schemas.microsoft.com/office/drawing/2010/diagram" id="0" name="" descr="Fragezeichen mit einfarbiger Füllung"/>
        </a:ext>
      </dgm:extLst>
    </dgm:pt>
    <dgm:pt modelId="{5E68945D-E588-465E-B861-387B8CEF31C8}" type="pres">
      <dgm:prSet presAssocID="{F8309144-37D8-477A-80EB-A7782439B982}" presName="txShp" presStyleLbl="node1" presStyleIdx="0" presStyleCnt="4" custLinFactNeighborX="-251" custLinFactNeighborY="-17305">
        <dgm:presLayoutVars>
          <dgm:bulletEnabled val="1"/>
        </dgm:presLayoutVars>
      </dgm:prSet>
      <dgm:spPr/>
    </dgm:pt>
    <dgm:pt modelId="{1F1C1862-203C-45F5-BCA7-C7550B0FB3BC}" type="pres">
      <dgm:prSet presAssocID="{D0A12520-0CA9-4279-8A07-42E9568366C8}" presName="spacing" presStyleCnt="0"/>
      <dgm:spPr/>
    </dgm:pt>
    <dgm:pt modelId="{8A5CE200-4FEC-4679-B91B-8A98C27B1412}" type="pres">
      <dgm:prSet presAssocID="{FFB0A66E-0552-46CF-9CED-C7DD30EECE70}" presName="composite" presStyleCnt="0"/>
      <dgm:spPr/>
    </dgm:pt>
    <dgm:pt modelId="{A66308A4-3727-448E-B11D-668A27331DC9}" type="pres">
      <dgm:prSet presAssocID="{FFB0A66E-0552-46CF-9CED-C7DD30EECE70}" presName="imgShp" presStyleLbl="fgImgPlace1" presStyleIdx="1" presStyleCnt="4" custScaleX="89655" custScaleY="89655"/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extLst>
        <a:ext uri="{E40237B7-FDA0-4F09-8148-C483321AD2D9}">
          <dgm14:cNvPr xmlns:dgm14="http://schemas.microsoft.com/office/drawing/2010/diagram" id="0" name="" descr="Fragezeichen mit einfarbiger Füllung"/>
        </a:ext>
      </dgm:extLst>
    </dgm:pt>
    <dgm:pt modelId="{43667E72-BD4B-4E27-BE66-CF3236A7B37F}" type="pres">
      <dgm:prSet presAssocID="{FFB0A66E-0552-46CF-9CED-C7DD30EECE70}" presName="txShp" presStyleLbl="node1" presStyleIdx="1" presStyleCnt="4">
        <dgm:presLayoutVars>
          <dgm:bulletEnabled val="1"/>
        </dgm:presLayoutVars>
      </dgm:prSet>
      <dgm:spPr/>
    </dgm:pt>
    <dgm:pt modelId="{6C6752CF-82A7-4B37-B4B4-C4B06D8685ED}" type="pres">
      <dgm:prSet presAssocID="{59BC0FF5-CE8A-480E-A090-63FFB6BD0C79}" presName="spacing" presStyleCnt="0"/>
      <dgm:spPr/>
    </dgm:pt>
    <dgm:pt modelId="{0327515F-4317-4645-86A0-FD5A9E78046B}" type="pres">
      <dgm:prSet presAssocID="{C21745E2-A211-4D9D-99C0-4F3F52E068CE}" presName="composite" presStyleCnt="0"/>
      <dgm:spPr/>
    </dgm:pt>
    <dgm:pt modelId="{E9934430-FC0E-44BB-AC40-6E59AD4D53BE}" type="pres">
      <dgm:prSet presAssocID="{C21745E2-A211-4D9D-99C0-4F3F52E068CE}" presName="imgShp" presStyleLbl="fgImgPlace1" presStyleIdx="2" presStyleCnt="4" custScaleX="89655" custScaleY="89655"/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extLst>
        <a:ext uri="{E40237B7-FDA0-4F09-8148-C483321AD2D9}">
          <dgm14:cNvPr xmlns:dgm14="http://schemas.microsoft.com/office/drawing/2010/diagram" id="0" name="" descr="Fragezeichen mit einfarbiger Füllung"/>
        </a:ext>
      </dgm:extLst>
    </dgm:pt>
    <dgm:pt modelId="{77595B95-6C8D-4B3A-A2BB-4744FF0C6810}" type="pres">
      <dgm:prSet presAssocID="{C21745E2-A211-4D9D-99C0-4F3F52E068CE}" presName="txShp" presStyleLbl="node1" presStyleIdx="2" presStyleCnt="4">
        <dgm:presLayoutVars>
          <dgm:bulletEnabled val="1"/>
        </dgm:presLayoutVars>
      </dgm:prSet>
      <dgm:spPr/>
    </dgm:pt>
    <dgm:pt modelId="{56959052-FE76-48DE-B7DC-AE3E76EBD846}" type="pres">
      <dgm:prSet presAssocID="{ADE44F0F-6322-4FA6-9D12-182BAF20A472}" presName="spacing" presStyleCnt="0"/>
      <dgm:spPr/>
    </dgm:pt>
    <dgm:pt modelId="{7A0D6F5B-964A-49A1-8E8D-2B04C63B64CA}" type="pres">
      <dgm:prSet presAssocID="{18377206-ECC6-4EAC-8644-C7206CE50D42}" presName="composite" presStyleCnt="0"/>
      <dgm:spPr/>
    </dgm:pt>
    <dgm:pt modelId="{D038E101-23C9-496A-9C3D-A860BDDF20F4}" type="pres">
      <dgm:prSet presAssocID="{18377206-ECC6-4EAC-8644-C7206CE50D42}" presName="imgShp" presStyleLbl="fgImgPlace1" presStyleIdx="3" presStyleCnt="4" custScaleX="89655" custScaleY="89655" custLinFactNeighborX="-1247" custLinFactNeighborY="-65"/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56853A70-9551-4F93-AA89-4D3AAEBFAC74}" type="pres">
      <dgm:prSet presAssocID="{18377206-ECC6-4EAC-8644-C7206CE50D42}" presName="txShp" presStyleLbl="node1" presStyleIdx="3" presStyleCnt="4">
        <dgm:presLayoutVars>
          <dgm:bulletEnabled val="1"/>
        </dgm:presLayoutVars>
      </dgm:prSet>
      <dgm:spPr/>
    </dgm:pt>
  </dgm:ptLst>
  <dgm:cxnLst>
    <dgm:cxn modelId="{FE7C0518-75F5-408C-9F49-2FDB5BB66C15}" type="presOf" srcId="{F8309144-37D8-477A-80EB-A7782439B982}" destId="{5E68945D-E588-465E-B861-387B8CEF31C8}" srcOrd="0" destOrd="0" presId="urn:microsoft.com/office/officeart/2005/8/layout/vList3"/>
    <dgm:cxn modelId="{1704C918-B783-4677-BDF7-2F74F1E829B1}" srcId="{2B23E7CB-6C6B-4A1B-A056-B7747409F3E5}" destId="{18377206-ECC6-4EAC-8644-C7206CE50D42}" srcOrd="3" destOrd="0" parTransId="{586725AC-3347-40BA-86EC-C3B2C4D41581}" sibTransId="{1F6685FC-B12F-4F5A-9B14-6C5A8AECC51B}"/>
    <dgm:cxn modelId="{C6D49923-0DC9-4046-B7D1-D9ECAD9B524F}" type="presOf" srcId="{FFB0A66E-0552-46CF-9CED-C7DD30EECE70}" destId="{43667E72-BD4B-4E27-BE66-CF3236A7B37F}" srcOrd="0" destOrd="0" presId="urn:microsoft.com/office/officeart/2005/8/layout/vList3"/>
    <dgm:cxn modelId="{16A08E27-69DE-4C91-BA88-7BEB2C93D47E}" type="presOf" srcId="{2B23E7CB-6C6B-4A1B-A056-B7747409F3E5}" destId="{0C983D4F-14D7-4601-A81B-A7405904D536}" srcOrd="0" destOrd="0" presId="urn:microsoft.com/office/officeart/2005/8/layout/vList3"/>
    <dgm:cxn modelId="{B9205231-DBBE-453F-B39F-0ED1FCDDD38A}" srcId="{2B23E7CB-6C6B-4A1B-A056-B7747409F3E5}" destId="{C21745E2-A211-4D9D-99C0-4F3F52E068CE}" srcOrd="2" destOrd="0" parTransId="{56FA28DF-F632-4341-BBEB-1641F2F5979A}" sibTransId="{ADE44F0F-6322-4FA6-9D12-182BAF20A472}"/>
    <dgm:cxn modelId="{01A0A963-D0A2-4AC2-A2B6-A8D8A934518F}" srcId="{2B23E7CB-6C6B-4A1B-A056-B7747409F3E5}" destId="{FFB0A66E-0552-46CF-9CED-C7DD30EECE70}" srcOrd="1" destOrd="0" parTransId="{C0E22295-939C-4C62-AA38-250C82B5424D}" sibTransId="{59BC0FF5-CE8A-480E-A090-63FFB6BD0C79}"/>
    <dgm:cxn modelId="{5B70F352-E4C8-4DEF-899A-5B1E48A5A3A9}" type="presOf" srcId="{C21745E2-A211-4D9D-99C0-4F3F52E068CE}" destId="{77595B95-6C8D-4B3A-A2BB-4744FF0C6810}" srcOrd="0" destOrd="0" presId="urn:microsoft.com/office/officeart/2005/8/layout/vList3"/>
    <dgm:cxn modelId="{40C1668B-BED9-480C-BED9-EAC856C84C19}" srcId="{2B23E7CB-6C6B-4A1B-A056-B7747409F3E5}" destId="{F8309144-37D8-477A-80EB-A7782439B982}" srcOrd="0" destOrd="0" parTransId="{A9BD0711-5AAE-4E0B-A7BF-173E4B2C6EA2}" sibTransId="{D0A12520-0CA9-4279-8A07-42E9568366C8}"/>
    <dgm:cxn modelId="{6319448D-ADD2-4F0D-B9CA-C94874532899}" type="presOf" srcId="{18377206-ECC6-4EAC-8644-C7206CE50D42}" destId="{56853A70-9551-4F93-AA89-4D3AAEBFAC74}" srcOrd="0" destOrd="0" presId="urn:microsoft.com/office/officeart/2005/8/layout/vList3"/>
    <dgm:cxn modelId="{4605A09E-2AC5-4F8B-9CB6-FCF16BEC8E4E}" srcId="{18377206-ECC6-4EAC-8644-C7206CE50D42}" destId="{74A0AEC3-BCA8-4A6A-84C7-DD60A2DB3D31}" srcOrd="0" destOrd="0" parTransId="{17E4416A-57D2-422A-BF64-6C69FFB6FAF8}" sibTransId="{968918C5-A3FB-432D-B2C2-5FC4534DD166}"/>
    <dgm:cxn modelId="{45B9B6B0-38FF-46E0-80CF-42DD130B12B9}" type="presOf" srcId="{74A0AEC3-BCA8-4A6A-84C7-DD60A2DB3D31}" destId="{56853A70-9551-4F93-AA89-4D3AAEBFAC74}" srcOrd="0" destOrd="1" presId="urn:microsoft.com/office/officeart/2005/8/layout/vList3"/>
    <dgm:cxn modelId="{F3BC053A-1728-4883-BEA5-A1EF70CD1B06}" type="presParOf" srcId="{0C983D4F-14D7-4601-A81B-A7405904D536}" destId="{00A076BD-D7EE-499A-9CE2-E2F25BB0BCFF}" srcOrd="0" destOrd="0" presId="urn:microsoft.com/office/officeart/2005/8/layout/vList3"/>
    <dgm:cxn modelId="{CAE70CA6-F85C-4BAC-BB86-5ACC009F49F5}" type="presParOf" srcId="{00A076BD-D7EE-499A-9CE2-E2F25BB0BCFF}" destId="{555C0F9F-F919-443B-A471-490A1E9259A0}" srcOrd="0" destOrd="0" presId="urn:microsoft.com/office/officeart/2005/8/layout/vList3"/>
    <dgm:cxn modelId="{B37CB805-EF3A-4E8F-9841-E8A5CF8B09E9}" type="presParOf" srcId="{00A076BD-D7EE-499A-9CE2-E2F25BB0BCFF}" destId="{5E68945D-E588-465E-B861-387B8CEF31C8}" srcOrd="1" destOrd="0" presId="urn:microsoft.com/office/officeart/2005/8/layout/vList3"/>
    <dgm:cxn modelId="{A4F55309-0BA8-4D79-892B-CD3F1DE34CC1}" type="presParOf" srcId="{0C983D4F-14D7-4601-A81B-A7405904D536}" destId="{1F1C1862-203C-45F5-BCA7-C7550B0FB3BC}" srcOrd="1" destOrd="0" presId="urn:microsoft.com/office/officeart/2005/8/layout/vList3"/>
    <dgm:cxn modelId="{A22938A5-2A1D-4A4D-B5D8-DF90BCF2B91C}" type="presParOf" srcId="{0C983D4F-14D7-4601-A81B-A7405904D536}" destId="{8A5CE200-4FEC-4679-B91B-8A98C27B1412}" srcOrd="2" destOrd="0" presId="urn:microsoft.com/office/officeart/2005/8/layout/vList3"/>
    <dgm:cxn modelId="{13634346-B4F9-4126-8F07-B0E693660732}" type="presParOf" srcId="{8A5CE200-4FEC-4679-B91B-8A98C27B1412}" destId="{A66308A4-3727-448E-B11D-668A27331DC9}" srcOrd="0" destOrd="0" presId="urn:microsoft.com/office/officeart/2005/8/layout/vList3"/>
    <dgm:cxn modelId="{04A91B06-1AD9-4F0A-A2BA-23F7FC027548}" type="presParOf" srcId="{8A5CE200-4FEC-4679-B91B-8A98C27B1412}" destId="{43667E72-BD4B-4E27-BE66-CF3236A7B37F}" srcOrd="1" destOrd="0" presId="urn:microsoft.com/office/officeart/2005/8/layout/vList3"/>
    <dgm:cxn modelId="{9452F0AB-B254-4DAF-B092-6CDFF22AF991}" type="presParOf" srcId="{0C983D4F-14D7-4601-A81B-A7405904D536}" destId="{6C6752CF-82A7-4B37-B4B4-C4B06D8685ED}" srcOrd="3" destOrd="0" presId="urn:microsoft.com/office/officeart/2005/8/layout/vList3"/>
    <dgm:cxn modelId="{37BE9FAF-8D68-483D-8829-C839133B9EEE}" type="presParOf" srcId="{0C983D4F-14D7-4601-A81B-A7405904D536}" destId="{0327515F-4317-4645-86A0-FD5A9E78046B}" srcOrd="4" destOrd="0" presId="urn:microsoft.com/office/officeart/2005/8/layout/vList3"/>
    <dgm:cxn modelId="{04887093-7AA4-485E-B137-C9A83920E5CA}" type="presParOf" srcId="{0327515F-4317-4645-86A0-FD5A9E78046B}" destId="{E9934430-FC0E-44BB-AC40-6E59AD4D53BE}" srcOrd="0" destOrd="0" presId="urn:microsoft.com/office/officeart/2005/8/layout/vList3"/>
    <dgm:cxn modelId="{EA087FFF-F122-46B5-9B0F-BE5EB8E6FC34}" type="presParOf" srcId="{0327515F-4317-4645-86A0-FD5A9E78046B}" destId="{77595B95-6C8D-4B3A-A2BB-4744FF0C6810}" srcOrd="1" destOrd="0" presId="urn:microsoft.com/office/officeart/2005/8/layout/vList3"/>
    <dgm:cxn modelId="{C81CC0E8-58C2-42C6-883C-7B76F1F733A5}" type="presParOf" srcId="{0C983D4F-14D7-4601-A81B-A7405904D536}" destId="{56959052-FE76-48DE-B7DC-AE3E76EBD846}" srcOrd="5" destOrd="0" presId="urn:microsoft.com/office/officeart/2005/8/layout/vList3"/>
    <dgm:cxn modelId="{873A3ECA-D031-49C8-86CC-4F77D0FA669E}" type="presParOf" srcId="{0C983D4F-14D7-4601-A81B-A7405904D536}" destId="{7A0D6F5B-964A-49A1-8E8D-2B04C63B64CA}" srcOrd="6" destOrd="0" presId="urn:microsoft.com/office/officeart/2005/8/layout/vList3"/>
    <dgm:cxn modelId="{DD0918B1-29CB-447C-9273-C1D3586B6DC3}" type="presParOf" srcId="{7A0D6F5B-964A-49A1-8E8D-2B04C63B64CA}" destId="{D038E101-23C9-496A-9C3D-A860BDDF20F4}" srcOrd="0" destOrd="0" presId="urn:microsoft.com/office/officeart/2005/8/layout/vList3"/>
    <dgm:cxn modelId="{66CC1B18-1167-4723-B9BB-15DFF12A4F3B}" type="presParOf" srcId="{7A0D6F5B-964A-49A1-8E8D-2B04C63B64CA}" destId="{56853A70-9551-4F93-AA89-4D3AAEBFAC74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07F8CE-3BEA-47D6-806C-1F9E727DC709}">
      <dsp:nvSpPr>
        <dsp:cNvPr id="0" name=""/>
        <dsp:cNvSpPr/>
      </dsp:nvSpPr>
      <dsp:spPr>
        <a:xfrm rot="5400000">
          <a:off x="-165299" y="168306"/>
          <a:ext cx="1101994" cy="771396"/>
        </a:xfrm>
        <a:prstGeom prst="chevron">
          <a:avLst/>
        </a:prstGeom>
        <a:solidFill>
          <a:srgbClr val="FFE615"/>
        </a:solidFill>
        <a:ln w="12700" cap="flat" cmpd="sng" algn="ctr">
          <a:solidFill>
            <a:srgbClr val="FDD90F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kern="1200" dirty="0"/>
            <a:t>E</a:t>
          </a:r>
        </a:p>
      </dsp:txBody>
      <dsp:txXfrm rot="-5400000">
        <a:off x="0" y="388705"/>
        <a:ext cx="771396" cy="330598"/>
      </dsp:txXfrm>
    </dsp:sp>
    <dsp:sp modelId="{CC75761E-174D-4ED6-A2B0-CB3FCC931DAA}">
      <dsp:nvSpPr>
        <dsp:cNvPr id="0" name=""/>
        <dsp:cNvSpPr/>
      </dsp:nvSpPr>
      <dsp:spPr>
        <a:xfrm rot="5400000">
          <a:off x="2141202" y="-1369801"/>
          <a:ext cx="716673" cy="3456284"/>
        </a:xfrm>
        <a:prstGeom prst="round2SameRect">
          <a:avLst/>
        </a:prstGeom>
        <a:solidFill>
          <a:schemeClr val="tx1">
            <a:alpha val="74902"/>
          </a:schemeClr>
        </a:solidFill>
        <a:ln w="12700" cap="flat" cmpd="sng" algn="ctr">
          <a:solidFill>
            <a:srgbClr val="FDD90F"/>
          </a:solidFill>
          <a:prstDash val="solid"/>
          <a:miter lim="800000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</dsp:sp>
    <dsp:sp modelId="{CB4FC137-8B82-444B-834A-CA1A62C05E34}">
      <dsp:nvSpPr>
        <dsp:cNvPr id="0" name=""/>
        <dsp:cNvSpPr/>
      </dsp:nvSpPr>
      <dsp:spPr>
        <a:xfrm rot="5400000">
          <a:off x="-165299" y="1135569"/>
          <a:ext cx="1101994" cy="771396"/>
        </a:xfrm>
        <a:prstGeom prst="chevron">
          <a:avLst/>
        </a:prstGeom>
        <a:solidFill>
          <a:srgbClr val="FFB010"/>
        </a:solidFill>
        <a:ln w="12700" cap="flat" cmpd="sng" algn="ctr">
          <a:solidFill>
            <a:srgbClr val="FFB010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kern="1200" dirty="0"/>
            <a:t>R</a:t>
          </a:r>
        </a:p>
      </dsp:txBody>
      <dsp:txXfrm rot="-5400000">
        <a:off x="0" y="1355968"/>
        <a:ext cx="771396" cy="330598"/>
      </dsp:txXfrm>
    </dsp:sp>
    <dsp:sp modelId="{3E2ACF00-2D69-4178-A199-4D33390CFD1F}">
      <dsp:nvSpPr>
        <dsp:cNvPr id="0" name=""/>
        <dsp:cNvSpPr/>
      </dsp:nvSpPr>
      <dsp:spPr>
        <a:xfrm rot="5400000">
          <a:off x="2117853" y="-385515"/>
          <a:ext cx="716296" cy="3456284"/>
        </a:xfrm>
        <a:prstGeom prst="round2SameRect">
          <a:avLst/>
        </a:prstGeom>
        <a:solidFill>
          <a:schemeClr val="tx1"/>
        </a:solidFill>
        <a:ln w="12700" cap="flat" cmpd="sng" algn="ctr">
          <a:solidFill>
            <a:srgbClr val="FFB01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5B9B18-7341-4971-9CFB-0ED4A704E2FB}">
      <dsp:nvSpPr>
        <dsp:cNvPr id="0" name=""/>
        <dsp:cNvSpPr/>
      </dsp:nvSpPr>
      <dsp:spPr>
        <a:xfrm rot="5400000">
          <a:off x="-165299" y="2138426"/>
          <a:ext cx="1101994" cy="771396"/>
        </a:xfrm>
        <a:prstGeom prst="chevron">
          <a:avLst/>
        </a:prstGeom>
        <a:solidFill>
          <a:srgbClr val="FD3E1A"/>
        </a:solidFill>
        <a:ln w="12700" cap="flat" cmpd="sng" algn="ctr">
          <a:solidFill>
            <a:srgbClr val="FD3E1A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kern="1200" dirty="0"/>
            <a:t>N</a:t>
          </a:r>
        </a:p>
      </dsp:txBody>
      <dsp:txXfrm rot="-5400000">
        <a:off x="0" y="2358825"/>
        <a:ext cx="771396" cy="330598"/>
      </dsp:txXfrm>
    </dsp:sp>
    <dsp:sp modelId="{76F9FFCA-43DE-4FB1-AC18-D9882441DD7D}">
      <dsp:nvSpPr>
        <dsp:cNvPr id="0" name=""/>
        <dsp:cNvSpPr/>
      </dsp:nvSpPr>
      <dsp:spPr>
        <a:xfrm rot="5400000">
          <a:off x="2141390" y="603133"/>
          <a:ext cx="716296" cy="3456284"/>
        </a:xfrm>
        <a:prstGeom prst="round2SameRect">
          <a:avLst/>
        </a:prstGeom>
        <a:solidFill>
          <a:schemeClr val="tx1"/>
        </a:solidFill>
        <a:ln w="12700" cap="flat" cmpd="sng" algn="ctr">
          <a:solidFill>
            <a:srgbClr val="FD3E1A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CA199F-ACD2-45E5-BFA0-30E09F289D0D}">
      <dsp:nvSpPr>
        <dsp:cNvPr id="0" name=""/>
        <dsp:cNvSpPr/>
      </dsp:nvSpPr>
      <dsp:spPr>
        <a:xfrm rot="5400000">
          <a:off x="-165299" y="3123486"/>
          <a:ext cx="1101994" cy="771396"/>
        </a:xfrm>
        <a:prstGeom prst="chevron">
          <a:avLst/>
        </a:prstGeom>
        <a:solidFill>
          <a:srgbClr val="AB0007"/>
        </a:solidFill>
        <a:ln w="12700" cap="flat" cmpd="sng" algn="ctr">
          <a:solidFill>
            <a:srgbClr val="AB0007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kern="1200" dirty="0"/>
            <a:t>S</a:t>
          </a:r>
        </a:p>
      </dsp:txBody>
      <dsp:txXfrm rot="-5400000">
        <a:off x="0" y="3343885"/>
        <a:ext cx="771396" cy="330598"/>
      </dsp:txXfrm>
    </dsp:sp>
    <dsp:sp modelId="{A29E8BA2-0CA4-4B77-8101-57CFAC3725CE}">
      <dsp:nvSpPr>
        <dsp:cNvPr id="0" name=""/>
        <dsp:cNvSpPr/>
      </dsp:nvSpPr>
      <dsp:spPr>
        <a:xfrm rot="5400000">
          <a:off x="2141390" y="1599453"/>
          <a:ext cx="716296" cy="3456284"/>
        </a:xfrm>
        <a:prstGeom prst="round2SameRect">
          <a:avLst/>
        </a:prstGeom>
        <a:solidFill>
          <a:schemeClr val="tx1"/>
        </a:solidFill>
        <a:ln w="12700" cap="flat" cmpd="sng" algn="ctr">
          <a:solidFill>
            <a:srgbClr val="AB0007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D23F6F-07BC-42BF-8718-80F0AE030FBF}">
      <dsp:nvSpPr>
        <dsp:cNvPr id="0" name=""/>
        <dsp:cNvSpPr/>
      </dsp:nvSpPr>
      <dsp:spPr>
        <a:xfrm rot="5400000">
          <a:off x="-165299" y="4108546"/>
          <a:ext cx="1101994" cy="771396"/>
        </a:xfrm>
        <a:prstGeom prst="chevron">
          <a:avLst/>
        </a:prstGeom>
        <a:solidFill>
          <a:srgbClr val="B13199"/>
        </a:solidFill>
        <a:ln w="12700" cap="flat" cmpd="sng" algn="ctr">
          <a:solidFill>
            <a:srgbClr val="B13199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kern="1200" dirty="0"/>
            <a:t>T</a:t>
          </a:r>
        </a:p>
      </dsp:txBody>
      <dsp:txXfrm rot="-5400000">
        <a:off x="0" y="4328945"/>
        <a:ext cx="771396" cy="330598"/>
      </dsp:txXfrm>
    </dsp:sp>
    <dsp:sp modelId="{0EF7A42F-EEC8-49B7-AB82-94509BE4BF3C}">
      <dsp:nvSpPr>
        <dsp:cNvPr id="0" name=""/>
        <dsp:cNvSpPr/>
      </dsp:nvSpPr>
      <dsp:spPr>
        <a:xfrm rot="5400000">
          <a:off x="2141390" y="2573253"/>
          <a:ext cx="716296" cy="3456284"/>
        </a:xfrm>
        <a:prstGeom prst="round2SameRect">
          <a:avLst/>
        </a:prstGeom>
        <a:solidFill>
          <a:schemeClr val="tx1"/>
        </a:solidFill>
        <a:ln w="12700" cap="flat" cmpd="sng" algn="ctr">
          <a:solidFill>
            <a:srgbClr val="B131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68945D-E588-465E-B861-387B8CEF31C8}">
      <dsp:nvSpPr>
        <dsp:cNvPr id="0" name=""/>
        <dsp:cNvSpPr/>
      </dsp:nvSpPr>
      <dsp:spPr>
        <a:xfrm rot="10800000">
          <a:off x="1450406" y="0"/>
          <a:ext cx="5441764" cy="416689"/>
        </a:xfrm>
        <a:prstGeom prst="homePlate">
          <a:avLst/>
        </a:prstGeom>
        <a:solidFill>
          <a:schemeClr val="tx1"/>
        </a:solidFill>
        <a:ln w="19050" cap="flat" cmpd="sng" algn="ctr">
          <a:solidFill>
            <a:schemeClr val="bg1"/>
          </a:solidFill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3748" tIns="53340" rIns="99568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FontTx/>
            <a:buNone/>
          </a:pPr>
          <a:r>
            <a:rPr lang="de-DE" sz="1400" b="1" kern="1200" dirty="0">
              <a:solidFill>
                <a:schemeClr val="bg1"/>
              </a:solidFill>
              <a:latin typeface="+mn-lt"/>
              <a:ea typeface="+mn-ea"/>
              <a:cs typeface="+mn-cs"/>
            </a:rPr>
            <a:t>unbegründet</a:t>
          </a:r>
          <a:r>
            <a:rPr lang="de-DE" sz="1400" b="1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de-DE" sz="1400" kern="1200" dirty="0">
              <a:solidFill>
                <a:schemeClr val="bg1"/>
              </a:solidFill>
              <a:latin typeface="+mn-lt"/>
              <a:ea typeface="+mn-ea"/>
              <a:cs typeface="+mn-cs"/>
            </a:rPr>
            <a:t>Alle Verdachtsmomente sind nachweislich auszuräumen.</a:t>
          </a:r>
          <a:endParaRPr lang="de-DE" sz="900" kern="1200" dirty="0">
            <a:solidFill>
              <a:schemeClr val="bg1"/>
            </a:solidFill>
          </a:endParaRPr>
        </a:p>
      </dsp:txBody>
      <dsp:txXfrm rot="10800000">
        <a:off x="1554578" y="0"/>
        <a:ext cx="5337592" cy="416689"/>
      </dsp:txXfrm>
    </dsp:sp>
    <dsp:sp modelId="{555C0F9F-F919-443B-A471-490A1E9259A0}">
      <dsp:nvSpPr>
        <dsp:cNvPr id="0" name=""/>
        <dsp:cNvSpPr/>
      </dsp:nvSpPr>
      <dsp:spPr>
        <a:xfrm>
          <a:off x="1302059" y="36949"/>
          <a:ext cx="373582" cy="373582"/>
        </a:xfrm>
        <a:prstGeom prst="ellipse">
          <a:avLst/>
        </a:prstGeom>
        <a:solidFill>
          <a:schemeClr val="bg1"/>
        </a:solidFill>
        <a:ln w="1905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3667E72-BD4B-4E27-BE66-CF3236A7B37F}">
      <dsp:nvSpPr>
        <dsp:cNvPr id="0" name=""/>
        <dsp:cNvSpPr/>
      </dsp:nvSpPr>
      <dsp:spPr>
        <a:xfrm rot="10800000">
          <a:off x="1464065" y="521224"/>
          <a:ext cx="5441764" cy="416689"/>
        </a:xfrm>
        <a:prstGeom prst="homePlate">
          <a:avLst/>
        </a:prstGeom>
        <a:solidFill>
          <a:schemeClr val="tx1"/>
        </a:solidFill>
        <a:ln w="19050" cap="flat" cmpd="sng" algn="ctr">
          <a:solidFill>
            <a:schemeClr val="bg1"/>
          </a:solidFill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3748" tIns="53340" rIns="99568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Courier New" panose="02070309020205020404" pitchFamily="49" charset="0"/>
            <a:buNone/>
          </a:pPr>
          <a:r>
            <a:rPr lang="de-DE" sz="1400" b="1" kern="1200" dirty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vage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Courier New" panose="02070309020205020404" pitchFamily="49" charset="0"/>
            <a:buNone/>
          </a:pPr>
          <a:r>
            <a:rPr lang="de-DE" sz="1400" kern="1200" dirty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Die Verdachtsmomente könnten auf sexualisierte Gewalt hindeuten.</a:t>
          </a:r>
          <a:r>
            <a:rPr lang="de-DE" sz="14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.</a:t>
          </a:r>
        </a:p>
      </dsp:txBody>
      <dsp:txXfrm rot="10800000">
        <a:off x="1568237" y="521224"/>
        <a:ext cx="5337592" cy="416689"/>
      </dsp:txXfrm>
    </dsp:sp>
    <dsp:sp modelId="{A66308A4-3727-448E-B11D-668A27331DC9}">
      <dsp:nvSpPr>
        <dsp:cNvPr id="0" name=""/>
        <dsp:cNvSpPr/>
      </dsp:nvSpPr>
      <dsp:spPr>
        <a:xfrm>
          <a:off x="1277274" y="542777"/>
          <a:ext cx="373582" cy="373582"/>
        </a:xfrm>
        <a:prstGeom prst="ellipse">
          <a:avLst/>
        </a:prstGeom>
        <a:solidFill>
          <a:schemeClr val="bg1"/>
        </a:solidFill>
        <a:ln w="1905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7595B95-6C8D-4B3A-A2BB-4744FF0C6810}">
      <dsp:nvSpPr>
        <dsp:cNvPr id="0" name=""/>
        <dsp:cNvSpPr/>
      </dsp:nvSpPr>
      <dsp:spPr>
        <a:xfrm rot="10800000">
          <a:off x="1464065" y="1042086"/>
          <a:ext cx="5441764" cy="416689"/>
        </a:xfrm>
        <a:prstGeom prst="homePlate">
          <a:avLst/>
        </a:prstGeom>
        <a:solidFill>
          <a:schemeClr val="tx1"/>
        </a:solidFill>
        <a:ln w="19050" cap="flat" cmpd="sng" algn="ctr">
          <a:solidFill>
            <a:schemeClr val="bg1"/>
          </a:solidFill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3748" tIns="53340" rIns="99568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Courier New" panose="02070309020205020404" pitchFamily="49" charset="0"/>
            <a:buNone/>
          </a:pPr>
          <a:r>
            <a:rPr lang="de-DE" sz="1400" b="1" kern="1200" dirty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begründet</a:t>
          </a:r>
          <a:r>
            <a:rPr lang="de-DE" sz="1600" b="0" kern="1200" dirty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de-DE" sz="1400" kern="1200" dirty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Die Verdachtsmomente sind belastbar.</a:t>
          </a:r>
          <a:r>
            <a:rPr lang="de-DE" sz="14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.</a:t>
          </a:r>
        </a:p>
      </dsp:txBody>
      <dsp:txXfrm rot="10800000">
        <a:off x="1568237" y="1042086"/>
        <a:ext cx="5337592" cy="416689"/>
      </dsp:txXfrm>
    </dsp:sp>
    <dsp:sp modelId="{E9934430-FC0E-44BB-AC40-6E59AD4D53BE}">
      <dsp:nvSpPr>
        <dsp:cNvPr id="0" name=""/>
        <dsp:cNvSpPr/>
      </dsp:nvSpPr>
      <dsp:spPr>
        <a:xfrm>
          <a:off x="1277274" y="1063639"/>
          <a:ext cx="373582" cy="373582"/>
        </a:xfrm>
        <a:prstGeom prst="ellipse">
          <a:avLst/>
        </a:prstGeom>
        <a:solidFill>
          <a:schemeClr val="bg1"/>
        </a:solidFill>
        <a:ln w="1905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6853A70-9551-4F93-AA89-4D3AAEBFAC74}">
      <dsp:nvSpPr>
        <dsp:cNvPr id="0" name=""/>
        <dsp:cNvSpPr/>
      </dsp:nvSpPr>
      <dsp:spPr>
        <a:xfrm rot="10800000">
          <a:off x="1464065" y="1562947"/>
          <a:ext cx="5441764" cy="416689"/>
        </a:xfrm>
        <a:prstGeom prst="homePlate">
          <a:avLst/>
        </a:prstGeom>
        <a:solidFill>
          <a:schemeClr val="tx1"/>
        </a:solidFill>
        <a:ln w="19050" cap="flat" cmpd="sng" algn="ctr">
          <a:solidFill>
            <a:schemeClr val="bg1"/>
          </a:solidFill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3748" tIns="53340" rIns="99568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Courier New" panose="02070309020205020404" pitchFamily="49" charset="0"/>
            <a:buNone/>
          </a:pPr>
          <a:r>
            <a:rPr lang="de-DE" sz="1400" b="1" kern="1200" dirty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erhärtet/erwiesen </a:t>
          </a:r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DE" sz="1400" kern="1200" dirty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Die Verdachtsmomente beruhen auf konkreten Beweismitteln. </a:t>
          </a:r>
        </a:p>
      </dsp:txBody>
      <dsp:txXfrm rot="10800000">
        <a:off x="1568237" y="1562947"/>
        <a:ext cx="5337592" cy="416689"/>
      </dsp:txXfrm>
    </dsp:sp>
    <dsp:sp modelId="{D038E101-23C9-496A-9C3D-A860BDDF20F4}">
      <dsp:nvSpPr>
        <dsp:cNvPr id="0" name=""/>
        <dsp:cNvSpPr/>
      </dsp:nvSpPr>
      <dsp:spPr>
        <a:xfrm>
          <a:off x="1272078" y="1584230"/>
          <a:ext cx="373582" cy="373582"/>
        </a:xfrm>
        <a:prstGeom prst="ellipse">
          <a:avLst/>
        </a:prstGeom>
        <a:solidFill>
          <a:schemeClr val="bg1"/>
        </a:solidFill>
        <a:ln w="1905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7ED3F0-30C4-465C-965D-42F8EFE08875}" type="datetimeFigureOut">
              <a:rPr lang="de-DE" smtClean="0"/>
              <a:t>17.12.2024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0BBC04-2AF0-4C96-BB80-629BA0485F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06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0BBC04-2AF0-4C96-BB80-629BA0485FD2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3177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0BBC04-2AF0-4C96-BB80-629BA0485FD2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9104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C8D6-7AEC-42D3-8217-0D56FDDD36AD}" type="datetimeFigureOut">
              <a:rPr lang="de-DE" smtClean="0"/>
              <a:t>17.12.2024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DAEF2-3A23-4E3C-8032-6B3E326921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74725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C8D6-7AEC-42D3-8217-0D56FDDD36AD}" type="datetimeFigureOut">
              <a:rPr lang="de-DE" smtClean="0"/>
              <a:t>17.12.2024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DAEF2-3A23-4E3C-8032-6B3E326921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2731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C8D6-7AEC-42D3-8217-0D56FDDD36AD}" type="datetimeFigureOut">
              <a:rPr lang="de-DE" smtClean="0"/>
              <a:t>17.12.2024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DAEF2-3A23-4E3C-8032-6B3E326921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3947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C8D6-7AEC-42D3-8217-0D56FDDD36AD}" type="datetimeFigureOut">
              <a:rPr lang="de-DE" smtClean="0"/>
              <a:t>17.12.2024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DAEF2-3A23-4E3C-8032-6B3E326921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1055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C8D6-7AEC-42D3-8217-0D56FDDD36AD}" type="datetimeFigureOut">
              <a:rPr lang="de-DE" smtClean="0"/>
              <a:t>17.12.2024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DAEF2-3A23-4E3C-8032-6B3E326921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53973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C8D6-7AEC-42D3-8217-0D56FDDD36AD}" type="datetimeFigureOut">
              <a:rPr lang="de-DE" smtClean="0"/>
              <a:t>17.12.2024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DAEF2-3A23-4E3C-8032-6B3E326921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52288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C8D6-7AEC-42D3-8217-0D56FDDD36AD}" type="datetimeFigureOut">
              <a:rPr lang="de-DE" smtClean="0"/>
              <a:t>17.12.2024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DAEF2-3A23-4E3C-8032-6B3E326921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98308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C8D6-7AEC-42D3-8217-0D56FDDD36AD}" type="datetimeFigureOut">
              <a:rPr lang="de-DE" smtClean="0"/>
              <a:t>17.12.2024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DAEF2-3A23-4E3C-8032-6B3E326921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51605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C8D6-7AEC-42D3-8217-0D56FDDD36AD}" type="datetimeFigureOut">
              <a:rPr lang="de-DE" smtClean="0"/>
              <a:t>17.12.2024</a:t>
            </a:fld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DAEF2-3A23-4E3C-8032-6B3E326921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95579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C8D6-7AEC-42D3-8217-0D56FDDD36AD}" type="datetimeFigureOut">
              <a:rPr lang="de-DE" smtClean="0"/>
              <a:t>17.12.2024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DAEF2-3A23-4E3C-8032-6B3E326921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5762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C8D6-7AEC-42D3-8217-0D56FDDD36AD}" type="datetimeFigureOut">
              <a:rPr lang="de-DE" smtClean="0"/>
              <a:t>17.12.2024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DAEF2-3A23-4E3C-8032-6B3E326921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64255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47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9C8D6-7AEC-42D3-8217-0D56FDDD36AD}" type="datetimeFigureOut">
              <a:rPr lang="de-DE" smtClean="0"/>
              <a:t>17.12.2024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DAEF2-3A23-4E3C-8032-6B3E326921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87171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18" Type="http://schemas.openxmlformats.org/officeDocument/2006/relationships/image" Target="../media/image17.sv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17" Type="http://schemas.openxmlformats.org/officeDocument/2006/relationships/image" Target="../media/image16.png"/><Relationship Id="rId25" Type="http://schemas.openxmlformats.org/officeDocument/2006/relationships/image" Target="../media/image24.jpg"/><Relationship Id="rId2" Type="http://schemas.openxmlformats.org/officeDocument/2006/relationships/image" Target="../media/image1.jpg"/><Relationship Id="rId16" Type="http://schemas.openxmlformats.org/officeDocument/2006/relationships/image" Target="../media/image15.svg"/><Relationship Id="rId20" Type="http://schemas.openxmlformats.org/officeDocument/2006/relationships/image" Target="../media/image19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24" Type="http://schemas.openxmlformats.org/officeDocument/2006/relationships/image" Target="../media/image23.sv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svg"/><Relationship Id="rId19" Type="http://schemas.openxmlformats.org/officeDocument/2006/relationships/image" Target="../media/image18.pn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Relationship Id="rId22" Type="http://schemas.openxmlformats.org/officeDocument/2006/relationships/image" Target="../media/image21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0.svg"/><Relationship Id="rId5" Type="http://schemas.openxmlformats.org/officeDocument/2006/relationships/image" Target="../media/image29.png"/><Relationship Id="rId4" Type="http://schemas.openxmlformats.org/officeDocument/2006/relationships/image" Target="../media/image17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28.png"/><Relationship Id="rId4" Type="http://schemas.openxmlformats.org/officeDocument/2006/relationships/image" Target="../media/image19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28.png"/><Relationship Id="rId4" Type="http://schemas.openxmlformats.org/officeDocument/2006/relationships/image" Target="../media/image21.svg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22.png"/><Relationship Id="rId7" Type="http://schemas.openxmlformats.org/officeDocument/2006/relationships/image" Target="../media/image2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svg"/><Relationship Id="rId5" Type="http://schemas.openxmlformats.org/officeDocument/2006/relationships/image" Target="../media/image31.png"/><Relationship Id="rId4" Type="http://schemas.openxmlformats.org/officeDocument/2006/relationships/image" Target="../media/image2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sv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7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24.jpg"/><Relationship Id="rId5" Type="http://schemas.openxmlformats.org/officeDocument/2006/relationships/diagramLayout" Target="../diagrams/layout1.xml"/><Relationship Id="rId10" Type="http://schemas.openxmlformats.org/officeDocument/2006/relationships/image" Target="../media/image3.svg"/><Relationship Id="rId4" Type="http://schemas.openxmlformats.org/officeDocument/2006/relationships/diagramData" Target="../diagrams/data1.xm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28.png"/><Relationship Id="rId4" Type="http://schemas.openxmlformats.org/officeDocument/2006/relationships/image" Target="../media/image5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28.png"/><Relationship Id="rId4" Type="http://schemas.openxmlformats.org/officeDocument/2006/relationships/image" Target="../media/image9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sv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2.xml"/><Relationship Id="rId12" Type="http://schemas.microsoft.com/office/2007/relationships/hdphoto" Target="../media/hdphoto1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11" Type="http://schemas.openxmlformats.org/officeDocument/2006/relationships/image" Target="../media/image28.png"/><Relationship Id="rId5" Type="http://schemas.openxmlformats.org/officeDocument/2006/relationships/diagramLayout" Target="../diagrams/layout2.xml"/><Relationship Id="rId10" Type="http://schemas.openxmlformats.org/officeDocument/2006/relationships/image" Target="../media/image13.svg"/><Relationship Id="rId4" Type="http://schemas.openxmlformats.org/officeDocument/2006/relationships/diagramData" Target="../diagrams/data2.xml"/><Relationship Id="rId9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microsoft.com/office/2007/relationships/hdphoto" Target="../media/hdphoto1.wd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png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>
            <a:extLst>
              <a:ext uri="{FF2B5EF4-FFF2-40B4-BE49-F238E27FC236}">
                <a16:creationId xmlns:a16="http://schemas.microsoft.com/office/drawing/2014/main" id="{FF467546-8A9C-48A7-BE56-17C21BDEB13C}"/>
              </a:ext>
            </a:extLst>
          </p:cNvPr>
          <p:cNvSpPr txBox="1"/>
          <p:nvPr/>
        </p:nvSpPr>
        <p:spPr>
          <a:xfrm>
            <a:off x="31184" y="1961730"/>
            <a:ext cx="6840000" cy="7200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</a:ln>
        </p:spPr>
        <p:txBody>
          <a:bodyPr wrap="square" rtlCol="0" anchor="ctr">
            <a:spAutoFit/>
          </a:bodyPr>
          <a:lstStyle/>
          <a:p>
            <a:pPr marL="1081088" algn="ctr"/>
            <a:r>
              <a:rPr lang="de-DE" sz="24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Konfrontation mit einem Verdachtsfall</a:t>
            </a:r>
            <a:endParaRPr lang="de-DE" sz="2400" dirty="0">
              <a:solidFill>
                <a:srgbClr val="E6E6E6"/>
              </a:solidFill>
            </a:endParaRP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750AF712-4F4F-4E71-A76A-8CBB7C34ABFC}"/>
              </a:ext>
            </a:extLst>
          </p:cNvPr>
          <p:cNvSpPr/>
          <p:nvPr/>
        </p:nvSpPr>
        <p:spPr>
          <a:xfrm>
            <a:off x="21013" y="5573971"/>
            <a:ext cx="6840000" cy="72000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81075" lvl="2" algn="ctr"/>
            <a:r>
              <a:rPr lang="de-DE" sz="2400" dirty="0"/>
              <a:t>Ansprechstelle</a:t>
            </a:r>
          </a:p>
        </p:txBody>
      </p:sp>
      <p:pic>
        <p:nvPicPr>
          <p:cNvPr id="29" name="Grafik 28">
            <a:extLst>
              <a:ext uri="{FF2B5EF4-FFF2-40B4-BE49-F238E27FC236}">
                <a16:creationId xmlns:a16="http://schemas.microsoft.com/office/drawing/2014/main" id="{5A7DCA94-A752-41C6-AA35-22DADAD87B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547" b="-1"/>
          <a:stretch/>
        </p:blipFill>
        <p:spPr>
          <a:xfrm>
            <a:off x="3875" y="0"/>
            <a:ext cx="6858000" cy="923311"/>
          </a:xfrm>
          <a:prstGeom prst="rect">
            <a:avLst/>
          </a:prstGeom>
        </p:spPr>
      </p:pic>
      <p:sp>
        <p:nvSpPr>
          <p:cNvPr id="18" name="Rechteck 17">
            <a:extLst>
              <a:ext uri="{FF2B5EF4-FFF2-40B4-BE49-F238E27FC236}">
                <a16:creationId xmlns:a16="http://schemas.microsoft.com/office/drawing/2014/main" id="{7680992A-6412-4B74-9855-D2D9F3D8B425}"/>
              </a:ext>
            </a:extLst>
          </p:cNvPr>
          <p:cNvSpPr/>
          <p:nvPr/>
        </p:nvSpPr>
        <p:spPr>
          <a:xfrm>
            <a:off x="-38876" y="1950405"/>
            <a:ext cx="1080000" cy="720000"/>
          </a:xfrm>
          <a:prstGeom prst="rect">
            <a:avLst/>
          </a:prstGeom>
          <a:solidFill>
            <a:srgbClr val="FFE61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6" name="Grafik 15" descr="Zahnräder mit einfarbiger Füllung">
            <a:extLst>
              <a:ext uri="{FF2B5EF4-FFF2-40B4-BE49-F238E27FC236}">
                <a16:creationId xmlns:a16="http://schemas.microsoft.com/office/drawing/2014/main" id="{1FE767D1-ED75-41A3-A2A9-3AC959B9C3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9429" y="1971008"/>
            <a:ext cx="720000" cy="720000"/>
          </a:xfrm>
          <a:prstGeom prst="rect">
            <a:avLst/>
          </a:prstGeom>
        </p:spPr>
      </p:pic>
      <p:sp>
        <p:nvSpPr>
          <p:cNvPr id="20" name="Rechteck 19">
            <a:extLst>
              <a:ext uri="{FF2B5EF4-FFF2-40B4-BE49-F238E27FC236}">
                <a16:creationId xmlns:a16="http://schemas.microsoft.com/office/drawing/2014/main" id="{0FE59C4C-4C08-4CC3-A6C2-70E99917FDAC}"/>
              </a:ext>
            </a:extLst>
          </p:cNvPr>
          <p:cNvSpPr/>
          <p:nvPr/>
        </p:nvSpPr>
        <p:spPr>
          <a:xfrm>
            <a:off x="36974" y="2854918"/>
            <a:ext cx="6840000" cy="718442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1088" algn="ctr">
              <a:lnSpc>
                <a:spcPct val="115000"/>
              </a:lnSpc>
            </a:pPr>
            <a:r>
              <a:rPr lang="de-DE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Kenntnisnahme eines Verdachtsfalls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C546C4A1-05B9-43F2-A5FE-B95EE064E583}"/>
              </a:ext>
            </a:extLst>
          </p:cNvPr>
          <p:cNvSpPr/>
          <p:nvPr/>
        </p:nvSpPr>
        <p:spPr>
          <a:xfrm>
            <a:off x="-52296" y="2854216"/>
            <a:ext cx="1080000" cy="720000"/>
          </a:xfrm>
          <a:prstGeom prst="rect">
            <a:avLst/>
          </a:prstGeom>
          <a:solidFill>
            <a:srgbClr val="FFBC1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22" name="Grafik 21" descr="Chat mit einfarbiger Füllung">
            <a:extLst>
              <a:ext uri="{FF2B5EF4-FFF2-40B4-BE49-F238E27FC236}">
                <a16:creationId xmlns:a16="http://schemas.microsoft.com/office/drawing/2014/main" id="{2CF40800-9426-4BAD-8B21-D8522DA4D57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36132" y="2860902"/>
            <a:ext cx="720000" cy="720000"/>
          </a:xfrm>
          <a:prstGeom prst="rect">
            <a:avLst/>
          </a:prstGeom>
        </p:spPr>
      </p:pic>
      <p:sp>
        <p:nvSpPr>
          <p:cNvPr id="26" name="Rechteck 25">
            <a:extLst>
              <a:ext uri="{FF2B5EF4-FFF2-40B4-BE49-F238E27FC236}">
                <a16:creationId xmlns:a16="http://schemas.microsoft.com/office/drawing/2014/main" id="{CABBD368-B0B8-42EA-9111-CBA5F302CE13}"/>
              </a:ext>
            </a:extLst>
          </p:cNvPr>
          <p:cNvSpPr/>
          <p:nvPr/>
        </p:nvSpPr>
        <p:spPr>
          <a:xfrm>
            <a:off x="30284" y="3746487"/>
            <a:ext cx="6840000" cy="72000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1088" lvl="0" algn="ctr">
              <a:lnSpc>
                <a:spcPct val="115000"/>
              </a:lnSpc>
              <a:buClr>
                <a:srgbClr val="17A6B1"/>
              </a:buClr>
            </a:pPr>
            <a:r>
              <a:rPr lang="de-DE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Dokumentation eines Verdachtsfalls</a:t>
            </a: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58E4B53E-4995-46FE-8A52-F633BE4A3AC4}"/>
              </a:ext>
            </a:extLst>
          </p:cNvPr>
          <p:cNvSpPr/>
          <p:nvPr/>
        </p:nvSpPr>
        <p:spPr>
          <a:xfrm>
            <a:off x="-18121" y="3755368"/>
            <a:ext cx="1080000" cy="720000"/>
          </a:xfrm>
          <a:prstGeom prst="rect">
            <a:avLst/>
          </a:prstGeom>
          <a:solidFill>
            <a:srgbClr val="FF452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1" name="Grafik 30" descr="Dokument mit einfarbiger Füllung">
            <a:extLst>
              <a:ext uri="{FF2B5EF4-FFF2-40B4-BE49-F238E27FC236}">
                <a16:creationId xmlns:a16="http://schemas.microsoft.com/office/drawing/2014/main" id="{B8EB3019-B740-4EDA-AE0B-7170823FCA5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34865" y="3772371"/>
            <a:ext cx="720000" cy="720000"/>
          </a:xfrm>
          <a:prstGeom prst="rect">
            <a:avLst/>
          </a:prstGeom>
        </p:spPr>
      </p:pic>
      <p:sp>
        <p:nvSpPr>
          <p:cNvPr id="32" name="Rechteck 31">
            <a:extLst>
              <a:ext uri="{FF2B5EF4-FFF2-40B4-BE49-F238E27FC236}">
                <a16:creationId xmlns:a16="http://schemas.microsoft.com/office/drawing/2014/main" id="{2324FBBD-016E-49CC-AD78-C78294ED8521}"/>
              </a:ext>
            </a:extLst>
          </p:cNvPr>
          <p:cNvSpPr/>
          <p:nvPr/>
        </p:nvSpPr>
        <p:spPr>
          <a:xfrm>
            <a:off x="21788" y="4662012"/>
            <a:ext cx="6840000" cy="72000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1088" lvl="0" algn="ctr">
              <a:lnSpc>
                <a:spcPct val="115000"/>
              </a:lnSpc>
              <a:buClr>
                <a:srgbClr val="17A6B1"/>
              </a:buClr>
            </a:pPr>
            <a:r>
              <a:rPr lang="de-DE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Meldung eines Verdachtsfalls </a:t>
            </a:r>
            <a:endParaRPr lang="de-DE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28C997AF-1F99-4ECE-B63D-706AC5817AE7}"/>
              </a:ext>
            </a:extLst>
          </p:cNvPr>
          <p:cNvSpPr/>
          <p:nvPr/>
        </p:nvSpPr>
        <p:spPr>
          <a:xfrm>
            <a:off x="-43357" y="4660052"/>
            <a:ext cx="1080000" cy="720000"/>
          </a:xfrm>
          <a:prstGeom prst="rect">
            <a:avLst/>
          </a:prstGeom>
          <a:solidFill>
            <a:srgbClr val="B7050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4" name="Grafik 33" descr="Warnung mit einfarbiger Füllung">
            <a:extLst>
              <a:ext uri="{FF2B5EF4-FFF2-40B4-BE49-F238E27FC236}">
                <a16:creationId xmlns:a16="http://schemas.microsoft.com/office/drawing/2014/main" id="{DBC59BF8-9EF1-4303-8523-D6B152FB021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18108" y="4666416"/>
            <a:ext cx="720000" cy="720000"/>
          </a:xfrm>
          <a:prstGeom prst="rect">
            <a:avLst/>
          </a:prstGeom>
        </p:spPr>
      </p:pic>
      <p:sp>
        <p:nvSpPr>
          <p:cNvPr id="36" name="Rechteck 35">
            <a:extLst>
              <a:ext uri="{FF2B5EF4-FFF2-40B4-BE49-F238E27FC236}">
                <a16:creationId xmlns:a16="http://schemas.microsoft.com/office/drawing/2014/main" id="{C2082138-468C-4CA9-AA8F-28BA48F46724}"/>
              </a:ext>
            </a:extLst>
          </p:cNvPr>
          <p:cNvSpPr/>
          <p:nvPr/>
        </p:nvSpPr>
        <p:spPr>
          <a:xfrm>
            <a:off x="-52296" y="5574403"/>
            <a:ext cx="1080000" cy="720000"/>
          </a:xfrm>
          <a:prstGeom prst="rect">
            <a:avLst/>
          </a:prstGeom>
          <a:solidFill>
            <a:srgbClr val="FA157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7" name="Grafik 36" descr="Fragen mit einfarbiger Füllung">
            <a:extLst>
              <a:ext uri="{FF2B5EF4-FFF2-40B4-BE49-F238E27FC236}">
                <a16:creationId xmlns:a16="http://schemas.microsoft.com/office/drawing/2014/main" id="{B229B37C-EBD9-42C2-BDAD-252256A7D63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26166" y="5582853"/>
            <a:ext cx="720000" cy="720000"/>
          </a:xfrm>
          <a:prstGeom prst="rect">
            <a:avLst/>
          </a:prstGeom>
        </p:spPr>
      </p:pic>
      <p:sp>
        <p:nvSpPr>
          <p:cNvPr id="38" name="Rechteck 37">
            <a:extLst>
              <a:ext uri="{FF2B5EF4-FFF2-40B4-BE49-F238E27FC236}">
                <a16:creationId xmlns:a16="http://schemas.microsoft.com/office/drawing/2014/main" id="{76A6319B-B7DC-4866-96E1-163AA7FB9B1B}"/>
              </a:ext>
            </a:extLst>
          </p:cNvPr>
          <p:cNvSpPr/>
          <p:nvPr/>
        </p:nvSpPr>
        <p:spPr>
          <a:xfrm>
            <a:off x="30284" y="7421771"/>
            <a:ext cx="6840000" cy="72000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1088" lvl="1" algn="ctr"/>
            <a:r>
              <a:rPr lang="de-DE" sz="2400" dirty="0"/>
              <a:t>Verdachts- und Gefährdungseinschätzung</a:t>
            </a: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E89217CF-051E-4F9B-9549-E9B93DEB378F}"/>
              </a:ext>
            </a:extLst>
          </p:cNvPr>
          <p:cNvSpPr/>
          <p:nvPr/>
        </p:nvSpPr>
        <p:spPr>
          <a:xfrm>
            <a:off x="-27199" y="7410891"/>
            <a:ext cx="1080000" cy="720000"/>
          </a:xfrm>
          <a:prstGeom prst="rect">
            <a:avLst/>
          </a:prstGeom>
          <a:solidFill>
            <a:srgbClr val="182FA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9" name="Grafik 38" descr="Recherche mit einfarbiger Füllung">
            <a:extLst>
              <a:ext uri="{FF2B5EF4-FFF2-40B4-BE49-F238E27FC236}">
                <a16:creationId xmlns:a16="http://schemas.microsoft.com/office/drawing/2014/main" id="{D07E11D7-296B-4043-922F-2F44B8AEB93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52268" y="7433026"/>
            <a:ext cx="720000" cy="720000"/>
          </a:xfrm>
          <a:prstGeom prst="rect">
            <a:avLst/>
          </a:prstGeom>
        </p:spPr>
      </p:pic>
      <p:sp>
        <p:nvSpPr>
          <p:cNvPr id="41" name="Rechteck 40">
            <a:extLst>
              <a:ext uri="{FF2B5EF4-FFF2-40B4-BE49-F238E27FC236}">
                <a16:creationId xmlns:a16="http://schemas.microsoft.com/office/drawing/2014/main" id="{0A273B25-8008-4A35-A358-708447C8FBB6}"/>
              </a:ext>
            </a:extLst>
          </p:cNvPr>
          <p:cNvSpPr/>
          <p:nvPr/>
        </p:nvSpPr>
        <p:spPr>
          <a:xfrm>
            <a:off x="41299" y="6504431"/>
            <a:ext cx="6840000" cy="72000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76325" algn="ctr"/>
            <a:r>
              <a:rPr lang="de-DE" sz="2400" dirty="0"/>
              <a:t>Interventionsteam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67972038-DDC2-49B6-A559-19F314F7D7C0}"/>
              </a:ext>
            </a:extLst>
          </p:cNvPr>
          <p:cNvSpPr/>
          <p:nvPr/>
        </p:nvSpPr>
        <p:spPr>
          <a:xfrm>
            <a:off x="-9808" y="6499380"/>
            <a:ext cx="1080000" cy="720000"/>
          </a:xfrm>
          <a:prstGeom prst="rect">
            <a:avLst/>
          </a:prstGeom>
          <a:solidFill>
            <a:srgbClr val="BD38A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2" name="Grafik 41" descr="Puzzleteile mit einfarbiger Füllung">
            <a:extLst>
              <a:ext uri="{FF2B5EF4-FFF2-40B4-BE49-F238E27FC236}">
                <a16:creationId xmlns:a16="http://schemas.microsoft.com/office/drawing/2014/main" id="{241AF8CF-3885-4417-97F0-13681EB8A0CF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81767" y="6487805"/>
            <a:ext cx="720000" cy="720000"/>
          </a:xfrm>
          <a:prstGeom prst="rect">
            <a:avLst/>
          </a:prstGeom>
        </p:spPr>
      </p:pic>
      <p:sp>
        <p:nvSpPr>
          <p:cNvPr id="44" name="Textfeld 43">
            <a:extLst>
              <a:ext uri="{FF2B5EF4-FFF2-40B4-BE49-F238E27FC236}">
                <a16:creationId xmlns:a16="http://schemas.microsoft.com/office/drawing/2014/main" id="{5B468DE6-0EE9-4E03-A1D7-11C6ABCFAA9A}"/>
              </a:ext>
            </a:extLst>
          </p:cNvPr>
          <p:cNvSpPr txBox="1"/>
          <p:nvPr/>
        </p:nvSpPr>
        <p:spPr>
          <a:xfrm>
            <a:off x="30284" y="8356427"/>
            <a:ext cx="6858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dirty="0">
                <a:solidFill>
                  <a:srgbClr val="E6E6E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6F7940AF-FCCF-480F-8445-4D325732BF7D}"/>
              </a:ext>
            </a:extLst>
          </p:cNvPr>
          <p:cNvSpPr/>
          <p:nvPr/>
        </p:nvSpPr>
        <p:spPr>
          <a:xfrm>
            <a:off x="21329" y="8330011"/>
            <a:ext cx="6840000" cy="72000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2675" algn="ctr">
              <a:lnSpc>
                <a:spcPct val="115000"/>
              </a:lnSpc>
            </a:pPr>
            <a:r>
              <a:rPr lang="de-DE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Einschaltung der Strafverfolgungs- </a:t>
            </a:r>
          </a:p>
          <a:p>
            <a:pPr marL="1082675" algn="ctr">
              <a:lnSpc>
                <a:spcPct val="115000"/>
              </a:lnSpc>
              <a:spcAft>
                <a:spcPts val="800"/>
              </a:spcAft>
            </a:pPr>
            <a:r>
              <a:rPr lang="de-DE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 staatlichen Aufsichtsbehörden</a:t>
            </a:r>
            <a:endParaRPr lang="de-DE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D8E7D833-2A6D-4D84-B843-FCB2EA5FEEC7}"/>
              </a:ext>
            </a:extLst>
          </p:cNvPr>
          <p:cNvSpPr/>
          <p:nvPr/>
        </p:nvSpPr>
        <p:spPr>
          <a:xfrm>
            <a:off x="-16081" y="8329604"/>
            <a:ext cx="1080000" cy="720000"/>
          </a:xfrm>
          <a:prstGeom prst="rect">
            <a:avLst/>
          </a:prstGeom>
          <a:solidFill>
            <a:srgbClr val="0B80F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7" name="Grafik 46" descr="Waage der Justitia mit einfarbiger Füllung">
            <a:extLst>
              <a:ext uri="{FF2B5EF4-FFF2-40B4-BE49-F238E27FC236}">
                <a16:creationId xmlns:a16="http://schemas.microsoft.com/office/drawing/2014/main" id="{FAB266BC-4922-4C5F-B2DD-3FE230D07697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82459" y="8334684"/>
            <a:ext cx="720000" cy="720000"/>
          </a:xfrm>
          <a:prstGeom prst="rect">
            <a:avLst/>
          </a:prstGeom>
        </p:spPr>
      </p:pic>
      <p:sp>
        <p:nvSpPr>
          <p:cNvPr id="48" name="Textfeld 47">
            <a:extLst>
              <a:ext uri="{FF2B5EF4-FFF2-40B4-BE49-F238E27FC236}">
                <a16:creationId xmlns:a16="http://schemas.microsoft.com/office/drawing/2014/main" id="{8D8FA8AD-6DCE-4F2E-9EDE-1B0C3A37CA87}"/>
              </a:ext>
            </a:extLst>
          </p:cNvPr>
          <p:cNvSpPr txBox="1"/>
          <p:nvPr/>
        </p:nvSpPr>
        <p:spPr>
          <a:xfrm>
            <a:off x="-77014" y="9226475"/>
            <a:ext cx="6858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dirty="0">
                <a:solidFill>
                  <a:srgbClr val="E6E6E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99BE6B65-BD67-4040-B30B-AEC451C6B725}"/>
              </a:ext>
            </a:extLst>
          </p:cNvPr>
          <p:cNvSpPr/>
          <p:nvPr/>
        </p:nvSpPr>
        <p:spPr>
          <a:xfrm>
            <a:off x="14564" y="9276987"/>
            <a:ext cx="6840000" cy="72000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2675" algn="ctr"/>
            <a:r>
              <a:rPr lang="de-DE" sz="2400" dirty="0">
                <a:solidFill>
                  <a:srgbClr val="E6E6E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Erwägung a</a:t>
            </a:r>
            <a:r>
              <a:rPr lang="de-DE" sz="2400" dirty="0">
                <a:solidFill>
                  <a:srgbClr val="E6E6E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rbeits- oder </a:t>
            </a:r>
          </a:p>
          <a:p>
            <a:pPr marL="1082675" algn="ctr"/>
            <a:r>
              <a:rPr lang="de-DE" sz="2400" dirty="0">
                <a:solidFill>
                  <a:srgbClr val="E6E6E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dienstrechtlicher Maßnahmen </a:t>
            </a:r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DFD4F7D5-B566-4A18-AC07-81AD1CA9A9FD}"/>
              </a:ext>
            </a:extLst>
          </p:cNvPr>
          <p:cNvSpPr/>
          <p:nvPr/>
        </p:nvSpPr>
        <p:spPr>
          <a:xfrm>
            <a:off x="-23168" y="9284443"/>
            <a:ext cx="1080000" cy="720000"/>
          </a:xfrm>
          <a:prstGeom prst="rect">
            <a:avLst/>
          </a:prstGeom>
          <a:solidFill>
            <a:srgbClr val="76D34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51" name="Grafik 50" descr="Verbotsschild mit einfarbiger Füllung">
            <a:extLst>
              <a:ext uri="{FF2B5EF4-FFF2-40B4-BE49-F238E27FC236}">
                <a16:creationId xmlns:a16="http://schemas.microsoft.com/office/drawing/2014/main" id="{63675654-8A4D-4938-8500-3F65022C2280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159489" y="9288363"/>
            <a:ext cx="720000" cy="720000"/>
          </a:xfrm>
          <a:prstGeom prst="rect">
            <a:avLst/>
          </a:prstGeom>
        </p:spPr>
      </p:pic>
      <p:sp>
        <p:nvSpPr>
          <p:cNvPr id="52" name="Textfeld 51">
            <a:extLst>
              <a:ext uri="{FF2B5EF4-FFF2-40B4-BE49-F238E27FC236}">
                <a16:creationId xmlns:a16="http://schemas.microsoft.com/office/drawing/2014/main" id="{933AC09E-D467-4D51-8B38-87144C1AB13B}"/>
              </a:ext>
            </a:extLst>
          </p:cNvPr>
          <p:cNvSpPr txBox="1"/>
          <p:nvPr/>
        </p:nvSpPr>
        <p:spPr>
          <a:xfrm>
            <a:off x="-3196" y="10132303"/>
            <a:ext cx="6858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dirty="0">
                <a:solidFill>
                  <a:srgbClr val="E6E6E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EB3A65A7-BC08-412A-A7E9-FD22671F8898}"/>
              </a:ext>
            </a:extLst>
          </p:cNvPr>
          <p:cNvSpPr/>
          <p:nvPr/>
        </p:nvSpPr>
        <p:spPr>
          <a:xfrm>
            <a:off x="30284" y="10241862"/>
            <a:ext cx="6840000" cy="72000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2675" algn="ctr"/>
            <a:r>
              <a:rPr lang="de-DE" sz="2400" dirty="0">
                <a:solidFill>
                  <a:srgbClr val="E6E6E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Interne und externe Kommunikation</a:t>
            </a:r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2451C73F-43F1-4E38-AC2C-7D8B91BAE13D}"/>
              </a:ext>
            </a:extLst>
          </p:cNvPr>
          <p:cNvSpPr/>
          <p:nvPr/>
        </p:nvSpPr>
        <p:spPr>
          <a:xfrm>
            <a:off x="-23711" y="10253040"/>
            <a:ext cx="1080000" cy="720000"/>
          </a:xfrm>
          <a:prstGeom prst="rect">
            <a:avLst/>
          </a:prstGeom>
          <a:solidFill>
            <a:srgbClr val="FFE61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55" name="Grafik 54" descr="Übertragen mit einfarbiger Füllung">
            <a:extLst>
              <a:ext uri="{FF2B5EF4-FFF2-40B4-BE49-F238E27FC236}">
                <a16:creationId xmlns:a16="http://schemas.microsoft.com/office/drawing/2014/main" id="{477A1574-37F0-4436-87D0-F5BC2C42F31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153889" y="10257102"/>
            <a:ext cx="720000" cy="720000"/>
          </a:xfrm>
          <a:prstGeom prst="rect">
            <a:avLst/>
          </a:prstGeom>
        </p:spPr>
      </p:pic>
      <p:sp>
        <p:nvSpPr>
          <p:cNvPr id="56" name="Textfeld 55">
            <a:extLst>
              <a:ext uri="{FF2B5EF4-FFF2-40B4-BE49-F238E27FC236}">
                <a16:creationId xmlns:a16="http://schemas.microsoft.com/office/drawing/2014/main" id="{5327FDDB-AA80-43D2-8438-6DE46069DEBD}"/>
              </a:ext>
            </a:extLst>
          </p:cNvPr>
          <p:cNvSpPr txBox="1"/>
          <p:nvPr/>
        </p:nvSpPr>
        <p:spPr>
          <a:xfrm>
            <a:off x="-12201" y="11304068"/>
            <a:ext cx="6858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dirty="0">
                <a:solidFill>
                  <a:srgbClr val="E6E6E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58E6E692-6BF5-471C-92F5-F3F5445D4682}"/>
              </a:ext>
            </a:extLst>
          </p:cNvPr>
          <p:cNvSpPr/>
          <p:nvPr/>
        </p:nvSpPr>
        <p:spPr>
          <a:xfrm>
            <a:off x="36974" y="11161576"/>
            <a:ext cx="6840000" cy="72000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76325" algn="ctr"/>
            <a:r>
              <a:rPr lang="de-DE" sz="2400" dirty="0">
                <a:solidFill>
                  <a:srgbClr val="E6E6E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Individuelle und institutionelle Aufarbeitung</a:t>
            </a:r>
            <a:endParaRPr lang="de-DE" sz="2400" dirty="0">
              <a:solidFill>
                <a:srgbClr val="E6E6E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2" name="Rechteck 61">
            <a:extLst>
              <a:ext uri="{FF2B5EF4-FFF2-40B4-BE49-F238E27FC236}">
                <a16:creationId xmlns:a16="http://schemas.microsoft.com/office/drawing/2014/main" id="{E2314A76-3D1C-4C09-9A7D-41683B0A121C}"/>
              </a:ext>
            </a:extLst>
          </p:cNvPr>
          <p:cNvSpPr/>
          <p:nvPr/>
        </p:nvSpPr>
        <p:spPr>
          <a:xfrm>
            <a:off x="-23796" y="11160190"/>
            <a:ext cx="1080000" cy="720000"/>
          </a:xfrm>
          <a:prstGeom prst="rect">
            <a:avLst/>
          </a:prstGeom>
          <a:solidFill>
            <a:srgbClr val="FF452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63" name="Grafik 62" descr="Venn-Diagramm mit einfarbiger Füllung">
            <a:extLst>
              <a:ext uri="{FF2B5EF4-FFF2-40B4-BE49-F238E27FC236}">
                <a16:creationId xmlns:a16="http://schemas.microsoft.com/office/drawing/2014/main" id="{CBC23D4E-4B4C-463A-90B4-A6E7D74DA57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142689" y="11180938"/>
            <a:ext cx="720000" cy="720000"/>
          </a:xfrm>
          <a:prstGeom prst="rect">
            <a:avLst/>
          </a:prstGeom>
        </p:spPr>
      </p:pic>
      <p:sp>
        <p:nvSpPr>
          <p:cNvPr id="65" name="Textfeld 64">
            <a:extLst>
              <a:ext uri="{FF2B5EF4-FFF2-40B4-BE49-F238E27FC236}">
                <a16:creationId xmlns:a16="http://schemas.microsoft.com/office/drawing/2014/main" id="{3E7B971F-BE20-47EF-A8EC-81DFB851AF93}"/>
              </a:ext>
            </a:extLst>
          </p:cNvPr>
          <p:cNvSpPr txBox="1"/>
          <p:nvPr/>
        </p:nvSpPr>
        <p:spPr>
          <a:xfrm>
            <a:off x="14804" y="1054908"/>
            <a:ext cx="6840000" cy="7200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</a:ln>
        </p:spPr>
        <p:txBody>
          <a:bodyPr wrap="square" rtlCol="0" anchor="ctr">
            <a:spAutoFit/>
          </a:bodyPr>
          <a:lstStyle/>
          <a:p>
            <a:pPr marL="1081088" algn="ctr"/>
            <a:r>
              <a:rPr lang="de-DE" sz="28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Interventionsleitfaden</a:t>
            </a:r>
            <a:endParaRPr lang="de-DE" sz="2800" dirty="0">
              <a:solidFill>
                <a:schemeClr val="bg1"/>
              </a:solidFill>
            </a:endParaRPr>
          </a:p>
        </p:txBody>
      </p:sp>
      <p:sp>
        <p:nvSpPr>
          <p:cNvPr id="67" name="Rechteck 66">
            <a:extLst>
              <a:ext uri="{FF2B5EF4-FFF2-40B4-BE49-F238E27FC236}">
                <a16:creationId xmlns:a16="http://schemas.microsoft.com/office/drawing/2014/main" id="{DB1580D5-63D9-46EA-901B-37F3BDCBCBB8}"/>
              </a:ext>
            </a:extLst>
          </p:cNvPr>
          <p:cNvSpPr/>
          <p:nvPr/>
        </p:nvSpPr>
        <p:spPr>
          <a:xfrm>
            <a:off x="-9808" y="1049559"/>
            <a:ext cx="1080000" cy="720000"/>
          </a:xfrm>
          <a:prstGeom prst="rect">
            <a:avLst/>
          </a:prstGeom>
          <a:solidFill>
            <a:srgbClr val="76D34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A737EAAC-6204-4BB3-9137-F0DC1432FD3C}"/>
              </a:ext>
            </a:extLst>
          </p:cNvPr>
          <p:cNvPicPr>
            <a:picLocks noChangeAspect="1"/>
          </p:cNvPicPr>
          <p:nvPr/>
        </p:nvPicPr>
        <p:blipFill>
          <a:blip r:embed="rId2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7" y="1051354"/>
            <a:ext cx="76417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1504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>
            <a:extLst>
              <a:ext uri="{FF2B5EF4-FFF2-40B4-BE49-F238E27FC236}">
                <a16:creationId xmlns:a16="http://schemas.microsoft.com/office/drawing/2014/main" id="{022FC915-2017-48B9-87BA-B51F86FE947C}"/>
              </a:ext>
            </a:extLst>
          </p:cNvPr>
          <p:cNvSpPr/>
          <p:nvPr/>
        </p:nvSpPr>
        <p:spPr>
          <a:xfrm>
            <a:off x="113094" y="3146640"/>
            <a:ext cx="6631812" cy="2319989"/>
          </a:xfrm>
          <a:prstGeom prst="rect">
            <a:avLst/>
          </a:prstGeom>
          <a:solidFill>
            <a:srgbClr val="0B80F6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Flussdiagramm: Prozess 3">
            <a:extLst>
              <a:ext uri="{FF2B5EF4-FFF2-40B4-BE49-F238E27FC236}">
                <a16:creationId xmlns:a16="http://schemas.microsoft.com/office/drawing/2014/main" id="{1796B841-8C56-4F86-A022-1E7518767690}"/>
              </a:ext>
            </a:extLst>
          </p:cNvPr>
          <p:cNvSpPr/>
          <p:nvPr/>
        </p:nvSpPr>
        <p:spPr>
          <a:xfrm>
            <a:off x="-7755" y="2132412"/>
            <a:ext cx="6840000" cy="369276"/>
          </a:xfrm>
          <a:prstGeom prst="flowChartProcess">
            <a:avLst/>
          </a:prstGeom>
          <a:solidFill>
            <a:srgbClr val="0B80F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9" name="Grafik 28">
            <a:extLst>
              <a:ext uri="{FF2B5EF4-FFF2-40B4-BE49-F238E27FC236}">
                <a16:creationId xmlns:a16="http://schemas.microsoft.com/office/drawing/2014/main" id="{5A7DCA94-A752-41C6-AA35-22DADAD87B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547" b="-1"/>
          <a:stretch/>
        </p:blipFill>
        <p:spPr>
          <a:xfrm>
            <a:off x="3875" y="0"/>
            <a:ext cx="6858000" cy="923311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1C7E7A4D-AAAD-44D0-86FA-2D5D81F0757E}"/>
              </a:ext>
            </a:extLst>
          </p:cNvPr>
          <p:cNvSpPr txBox="1"/>
          <p:nvPr/>
        </p:nvSpPr>
        <p:spPr>
          <a:xfrm>
            <a:off x="20530" y="1140634"/>
            <a:ext cx="6858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dirty="0">
                <a:solidFill>
                  <a:srgbClr val="E6E6E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5C3952E-EA87-46B3-8967-AEF54A00576D}"/>
              </a:ext>
            </a:extLst>
          </p:cNvPr>
          <p:cNvSpPr/>
          <p:nvPr/>
        </p:nvSpPr>
        <p:spPr>
          <a:xfrm>
            <a:off x="0" y="1114218"/>
            <a:ext cx="6858000" cy="72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2675" algn="ctr">
              <a:lnSpc>
                <a:spcPct val="115000"/>
              </a:lnSpc>
            </a:pPr>
            <a:r>
              <a:rPr lang="de-DE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Einschaltung der Strafverfolgungs- </a:t>
            </a:r>
          </a:p>
          <a:p>
            <a:pPr marL="1082675" algn="ctr">
              <a:lnSpc>
                <a:spcPct val="115000"/>
              </a:lnSpc>
              <a:spcAft>
                <a:spcPts val="800"/>
              </a:spcAft>
            </a:pPr>
            <a:r>
              <a:rPr lang="de-DE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 staatlichen Aufsichtsbehörden</a:t>
            </a:r>
            <a:endParaRPr lang="de-DE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EC1394CB-B586-4B0B-9CEA-D1958D04FAEB}"/>
              </a:ext>
            </a:extLst>
          </p:cNvPr>
          <p:cNvSpPr/>
          <p:nvPr/>
        </p:nvSpPr>
        <p:spPr>
          <a:xfrm>
            <a:off x="20465" y="1113811"/>
            <a:ext cx="1080000" cy="720000"/>
          </a:xfrm>
          <a:prstGeom prst="rect">
            <a:avLst/>
          </a:prstGeom>
          <a:solidFill>
            <a:srgbClr val="0B80F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8" name="Grafik 7" descr="Waage der Justitia mit einfarbiger Füllung">
            <a:extLst>
              <a:ext uri="{FF2B5EF4-FFF2-40B4-BE49-F238E27FC236}">
                <a16:creationId xmlns:a16="http://schemas.microsoft.com/office/drawing/2014/main" id="{7C152590-45EF-4075-BA73-CF3DDE57EF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72705" y="1118891"/>
            <a:ext cx="720000" cy="720000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98FF0D32-0047-4C3D-ABCF-83F5DAC84BCE}"/>
              </a:ext>
            </a:extLst>
          </p:cNvPr>
          <p:cNvSpPr/>
          <p:nvPr/>
        </p:nvSpPr>
        <p:spPr>
          <a:xfrm>
            <a:off x="0" y="2127739"/>
            <a:ext cx="6840000" cy="6857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dirty="0"/>
              <a:t>Strafverfolgungsbehörden sind frühzeitig zu informieren</a:t>
            </a:r>
            <a:r>
              <a:rPr lang="de-DE" b="1" dirty="0"/>
              <a:t>,</a:t>
            </a:r>
          </a:p>
          <a:p>
            <a:pPr algn="ctr"/>
            <a:r>
              <a:rPr lang="de-DE" sz="300" b="1" dirty="0"/>
              <a:t> </a:t>
            </a:r>
          </a:p>
          <a:p>
            <a:pPr algn="ctr"/>
            <a:r>
              <a:rPr lang="de-DE" dirty="0"/>
              <a:t>sofern nicht sicher ist, dass ein Vorfall strafrechtlich irrelevant ist.</a:t>
            </a:r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r>
              <a:rPr lang="de-DE" dirty="0"/>
              <a:t>Allein auf den ausdrücklichen Wunsch betroffener Personen können Kirchengemeinden davon absehen, die Strafverfolgungsbehörden einzuschalten, wenn dadurch keine konkrete Gefahr für weitere Personen besteht.</a:t>
            </a:r>
          </a:p>
          <a:p>
            <a:pPr algn="ctr"/>
            <a:endParaRPr lang="de-DE" dirty="0"/>
          </a:p>
          <a:p>
            <a:pPr algn="ctr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ist zu berücksichtigen, dass widerstreitende Gefühle die Entscheidungsfreiheit betroffener Personen einschränken können. Deswegen sollte eine fachliche Beratung erfolgen.</a:t>
            </a:r>
          </a:p>
          <a:p>
            <a:pPr algn="ctr"/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dirty="0"/>
          </a:p>
          <a:p>
            <a:pPr algn="ctr"/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Ermittlungen der Strafverfolgungsbehörden haben Vorrang! </a:t>
            </a:r>
          </a:p>
          <a:p>
            <a:pPr algn="ctr"/>
            <a:r>
              <a:rPr lang="de-DE" dirty="0"/>
              <a:t>Mit den Strafverfolgungsbehörden ist abzustimmen, inwiefern die Schritte des Interventionsleitfadens ausgeführt werden können, ohne die Ermittlungen zu erschweren.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5A32BF7B-A642-4249-B69A-95EBB0F79A7E}"/>
              </a:ext>
            </a:extLst>
          </p:cNvPr>
          <p:cNvSpPr txBox="1"/>
          <p:nvPr/>
        </p:nvSpPr>
        <p:spPr>
          <a:xfrm>
            <a:off x="113094" y="3766635"/>
            <a:ext cx="2520000" cy="1135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de-DE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erhalten b</a:t>
            </a:r>
            <a:r>
              <a:rPr lang="de-DE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etroffene Personen Gelegenheit, ihr Schweigen zu brechen</a:t>
            </a:r>
            <a:r>
              <a:rPr lang="de-DE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 erlittenes Unrecht öffentlich zu benennen</a:t>
            </a:r>
            <a:r>
              <a:rPr lang="de-D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4" name="Grafik 13" descr="Waage der Justitia mit einfarbiger Füllung">
            <a:extLst>
              <a:ext uri="{FF2B5EF4-FFF2-40B4-BE49-F238E27FC236}">
                <a16:creationId xmlns:a16="http://schemas.microsoft.com/office/drawing/2014/main" id="{BC50F831-F4CF-407D-AFE9-7DC4F49084B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582257" y="3465355"/>
            <a:ext cx="1734545" cy="1682560"/>
          </a:xfrm>
          <a:prstGeom prst="rect">
            <a:avLst/>
          </a:prstGeom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FA04DD9D-4E35-4203-9378-15742580FB11}"/>
              </a:ext>
            </a:extLst>
          </p:cNvPr>
          <p:cNvSpPr/>
          <p:nvPr/>
        </p:nvSpPr>
        <p:spPr>
          <a:xfrm>
            <a:off x="2336434" y="3236754"/>
            <a:ext cx="2196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Durch Strafverfahren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0BA6DB15-8815-467F-8393-8B4AEAC52A0B}"/>
              </a:ext>
            </a:extLst>
          </p:cNvPr>
          <p:cNvSpPr txBox="1"/>
          <p:nvPr/>
        </p:nvSpPr>
        <p:spPr>
          <a:xfrm>
            <a:off x="4224906" y="3766634"/>
            <a:ext cx="2520000" cy="108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de-DE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werden </a:t>
            </a:r>
            <a:r>
              <a:rPr lang="de-DE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sowohl belastende als auch entlastende Tatsachen ermittelt, wodurch </a:t>
            </a:r>
            <a:r>
              <a:rPr lang="de-DE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</a:t>
            </a:r>
            <a:r>
              <a:rPr lang="de-DE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</a:t>
            </a:r>
            <a:r>
              <a:rPr lang="de-DE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rdacht  ausgeräumt werden kann.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AA7F7D69-D1BB-40B9-A622-B899B36F5E42}"/>
              </a:ext>
            </a:extLst>
          </p:cNvPr>
          <p:cNvSpPr txBox="1"/>
          <p:nvPr/>
        </p:nvSpPr>
        <p:spPr>
          <a:xfrm>
            <a:off x="0" y="8106507"/>
            <a:ext cx="6840000" cy="720000"/>
          </a:xfrm>
          <a:prstGeom prst="upArrowCallout">
            <a:avLst>
              <a:gd name="adj1" fmla="val 19538"/>
              <a:gd name="adj2" fmla="val 27442"/>
              <a:gd name="adj3" fmla="val 25000"/>
              <a:gd name="adj4" fmla="val 52765"/>
            </a:avLst>
          </a:prstGeom>
          <a:solidFill>
            <a:srgbClr val="0B80F6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Betroffene Personen sind zu bestärken selbst Anzeige zu erstatten. </a:t>
            </a:r>
          </a:p>
          <a:p>
            <a:endParaRPr lang="de-DE" dirty="0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D9E7A0DE-7CCB-49E1-969A-2EAEF0EFBFEE}"/>
              </a:ext>
            </a:extLst>
          </p:cNvPr>
          <p:cNvSpPr/>
          <p:nvPr/>
        </p:nvSpPr>
        <p:spPr>
          <a:xfrm>
            <a:off x="-8170" y="10577846"/>
            <a:ext cx="6858000" cy="1440000"/>
          </a:xfrm>
          <a:prstGeom prst="rect">
            <a:avLst/>
          </a:prstGeom>
          <a:solidFill>
            <a:srgbClr val="0B80F6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 Strafverfolgungsbehörden sollte auch mitgeteilt werden, wenn </a:t>
            </a:r>
            <a:r>
              <a:rPr lang="de-DE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 Meldung nach § 8a SGB VIII und § 47 SGB VIII </a:t>
            </a:r>
          </a:p>
          <a:p>
            <a:pPr algn="ctr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erfolgt ist, um eine Abstimmung mit den staatlichen </a:t>
            </a:r>
          </a:p>
          <a:p>
            <a:pPr algn="ctr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Aufsichtsbehörden zu ermöglichen. </a:t>
            </a:r>
            <a:endParaRPr lang="de-DE" sz="1400" dirty="0"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777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>
            <a:extLst>
              <a:ext uri="{FF2B5EF4-FFF2-40B4-BE49-F238E27FC236}">
                <a16:creationId xmlns:a16="http://schemas.microsoft.com/office/drawing/2014/main" id="{ECA1EEC1-B8E5-47FD-9238-6FA8D59AFABA}"/>
              </a:ext>
            </a:extLst>
          </p:cNvPr>
          <p:cNvSpPr/>
          <p:nvPr/>
        </p:nvSpPr>
        <p:spPr>
          <a:xfrm>
            <a:off x="238178" y="6455635"/>
            <a:ext cx="6120000" cy="5555141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9" name="Grafik 28">
            <a:extLst>
              <a:ext uri="{FF2B5EF4-FFF2-40B4-BE49-F238E27FC236}">
                <a16:creationId xmlns:a16="http://schemas.microsoft.com/office/drawing/2014/main" id="{5A7DCA94-A752-41C6-AA35-22DADAD87B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547" b="-1"/>
          <a:stretch/>
        </p:blipFill>
        <p:spPr>
          <a:xfrm>
            <a:off x="3875" y="0"/>
            <a:ext cx="6858000" cy="923311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890D9468-35B9-469D-9E59-0C9A19F5A280}"/>
              </a:ext>
            </a:extLst>
          </p:cNvPr>
          <p:cNvSpPr txBox="1"/>
          <p:nvPr/>
        </p:nvSpPr>
        <p:spPr>
          <a:xfrm>
            <a:off x="-49153" y="1113811"/>
            <a:ext cx="6858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dirty="0">
                <a:solidFill>
                  <a:srgbClr val="E6E6E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BD89B72F-8B9B-4A8A-B29D-81B8009CBCDB}"/>
              </a:ext>
            </a:extLst>
          </p:cNvPr>
          <p:cNvSpPr/>
          <p:nvPr/>
        </p:nvSpPr>
        <p:spPr>
          <a:xfrm>
            <a:off x="-3875" y="1164323"/>
            <a:ext cx="6858000" cy="72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2675" algn="ctr"/>
            <a:r>
              <a:rPr lang="de-DE" sz="2400" dirty="0">
                <a:solidFill>
                  <a:srgbClr val="E6E6E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Arbeits- und dienstrechtliche Maßnahmen 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4CC3B226-7781-44A8-B23C-DB1C4DF1B0C5}"/>
              </a:ext>
            </a:extLst>
          </p:cNvPr>
          <p:cNvSpPr/>
          <p:nvPr/>
        </p:nvSpPr>
        <p:spPr>
          <a:xfrm>
            <a:off x="4693" y="1171779"/>
            <a:ext cx="1080000" cy="720000"/>
          </a:xfrm>
          <a:prstGeom prst="rect">
            <a:avLst/>
          </a:prstGeom>
          <a:solidFill>
            <a:srgbClr val="76D34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7" name="Grafik 6" descr="Verbotsschild mit einfarbiger Füllung">
            <a:extLst>
              <a:ext uri="{FF2B5EF4-FFF2-40B4-BE49-F238E27FC236}">
                <a16:creationId xmlns:a16="http://schemas.microsoft.com/office/drawing/2014/main" id="{C63F8C20-1499-4709-8003-07540A073F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7350" y="1175699"/>
            <a:ext cx="720000" cy="720000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CF4A7CF7-04D6-4162-B34C-2A39E4EF9C3D}"/>
              </a:ext>
            </a:extLst>
          </p:cNvPr>
          <p:cNvSpPr txBox="1"/>
          <p:nvPr/>
        </p:nvSpPr>
        <p:spPr>
          <a:xfrm>
            <a:off x="-3875" y="1995704"/>
            <a:ext cx="6858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dirty="0">
                <a:solidFill>
                  <a:srgbClr val="E6E6E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E8979FD3-6260-447A-9C01-B3A288AEF2DF}"/>
              </a:ext>
            </a:extLst>
          </p:cNvPr>
          <p:cNvSpPr txBox="1"/>
          <p:nvPr/>
        </p:nvSpPr>
        <p:spPr>
          <a:xfrm>
            <a:off x="-3875" y="2125335"/>
            <a:ext cx="6850249" cy="165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D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Arbeit- und Dienstgeber sind verpflichtet, </a:t>
            </a:r>
          </a:p>
          <a:p>
            <a:pPr lvl="1">
              <a:lnSpc>
                <a:spcPct val="115000"/>
              </a:lnSpc>
              <a:spcAft>
                <a:spcPts val="800"/>
              </a:spcAft>
            </a:pPr>
            <a:r>
              <a:rPr lang="de-D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einem Verdacht auf sexualisierte Gewalt nachzugehen,</a:t>
            </a:r>
          </a:p>
          <a:p>
            <a:pPr lvl="1">
              <a:lnSpc>
                <a:spcPct val="115000"/>
              </a:lnSpc>
              <a:spcAft>
                <a:spcPts val="800"/>
              </a:spcAft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 Schutz betroffener Personen sicherzustellen und</a:t>
            </a:r>
          </a:p>
          <a:p>
            <a:pPr lvl="1">
              <a:lnSpc>
                <a:spcPct val="115000"/>
              </a:lnSpc>
              <a:spcAft>
                <a:spcPts val="800"/>
              </a:spcAft>
            </a:pPr>
            <a:r>
              <a:rPr lang="de-D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Verantwortung gegenüber beschuldigten Personen zu wahren.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E98BB8B0-8E1F-4F1F-B4C2-6FF73B09B67C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520" y="2673188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3FAEA3A2-4998-43DE-9867-4A5F063B267C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520" y="3080140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C159989F-197F-4417-A5DA-DDAF04DFD0CD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78" y="3501951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sp>
        <p:nvSpPr>
          <p:cNvPr id="12" name="Sprechblase: rechteckig 11">
            <a:extLst>
              <a:ext uri="{FF2B5EF4-FFF2-40B4-BE49-F238E27FC236}">
                <a16:creationId xmlns:a16="http://schemas.microsoft.com/office/drawing/2014/main" id="{C9584635-CC61-47C7-A1D1-B0CED60AD9F6}"/>
              </a:ext>
            </a:extLst>
          </p:cNvPr>
          <p:cNvSpPr/>
          <p:nvPr/>
        </p:nvSpPr>
        <p:spPr>
          <a:xfrm>
            <a:off x="222520" y="4149726"/>
            <a:ext cx="6120000" cy="1800000"/>
          </a:xfrm>
          <a:prstGeom prst="wedgeRectCallout">
            <a:avLst>
              <a:gd name="adj1" fmla="val 57106"/>
              <a:gd name="adj2" fmla="val -21516"/>
            </a:avLst>
          </a:prstGeom>
          <a:solidFill>
            <a:srgbClr val="76D346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 der Außenperspektive wägt das Interventionsteam ab, wie den jeweiligen Verpflichtungen zu entsprechen ist. Es  legt eine Empfehlung vor, ob Maßnahmen </a:t>
            </a:r>
            <a:r>
              <a:rPr lang="de-D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bezogen auf </a:t>
            </a: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 </a:t>
            </a:r>
            <a:r>
              <a:rPr lang="de-D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Beschäftigungsverhältnis einzuleiten sind</a:t>
            </a: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de-DE" dirty="0">
                <a:solidFill>
                  <a:srgbClr val="59595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 deren Umsetzung entscheidet der Arbeit- bzw. Dienstgeber.</a:t>
            </a:r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Sechseck 17">
            <a:extLst>
              <a:ext uri="{FF2B5EF4-FFF2-40B4-BE49-F238E27FC236}">
                <a16:creationId xmlns:a16="http://schemas.microsoft.com/office/drawing/2014/main" id="{56C8763D-C9E5-4EB0-8595-8C8269A6F07D}"/>
              </a:ext>
            </a:extLst>
          </p:cNvPr>
          <p:cNvSpPr/>
          <p:nvPr/>
        </p:nvSpPr>
        <p:spPr>
          <a:xfrm>
            <a:off x="2516651" y="10410602"/>
            <a:ext cx="1800000" cy="1402054"/>
          </a:xfrm>
          <a:prstGeom prst="hexagon">
            <a:avLst>
              <a:gd name="adj" fmla="val 31106"/>
              <a:gd name="vf" fmla="val 115470"/>
            </a:avLst>
          </a:prstGeom>
          <a:solidFill>
            <a:srgbClr val="0B80F6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de-DE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koordiniert Ablauf des Verfahrens</a:t>
            </a:r>
          </a:p>
        </p:txBody>
      </p:sp>
      <p:sp>
        <p:nvSpPr>
          <p:cNvPr id="19" name="Sechseck 18">
            <a:extLst>
              <a:ext uri="{FF2B5EF4-FFF2-40B4-BE49-F238E27FC236}">
                <a16:creationId xmlns:a16="http://schemas.microsoft.com/office/drawing/2014/main" id="{5013B25C-0870-429A-BDAB-2EC36D950423}"/>
              </a:ext>
            </a:extLst>
          </p:cNvPr>
          <p:cNvSpPr/>
          <p:nvPr/>
        </p:nvSpPr>
        <p:spPr>
          <a:xfrm>
            <a:off x="2501266" y="7472583"/>
            <a:ext cx="1800000" cy="1430357"/>
          </a:xfrm>
          <a:prstGeom prst="hexagon">
            <a:avLst>
              <a:gd name="adj" fmla="val 31106"/>
              <a:gd name="vf" fmla="val 115470"/>
            </a:avLst>
          </a:prstGeom>
          <a:solidFill>
            <a:srgbClr val="182FA3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</a:pPr>
            <a:r>
              <a:rPr lang="de-DE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stellt </a:t>
            </a:r>
            <a:r>
              <a:rPr lang="de-DE" sz="14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Dokumen-tation</a:t>
            </a:r>
            <a:r>
              <a:rPr lang="de-DE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sicher </a:t>
            </a:r>
          </a:p>
        </p:txBody>
      </p:sp>
      <p:sp>
        <p:nvSpPr>
          <p:cNvPr id="20" name="Sechseck 19">
            <a:extLst>
              <a:ext uri="{FF2B5EF4-FFF2-40B4-BE49-F238E27FC236}">
                <a16:creationId xmlns:a16="http://schemas.microsoft.com/office/drawing/2014/main" id="{A86DB1F9-E913-4942-8F98-5AC2BD1B3700}"/>
              </a:ext>
            </a:extLst>
          </p:cNvPr>
          <p:cNvSpPr/>
          <p:nvPr/>
        </p:nvSpPr>
        <p:spPr>
          <a:xfrm>
            <a:off x="3922022" y="9676135"/>
            <a:ext cx="1800000" cy="1402054"/>
          </a:xfrm>
          <a:prstGeom prst="hexagon">
            <a:avLst>
              <a:gd name="adj" fmla="val 31106"/>
              <a:gd name="vf" fmla="val 115470"/>
            </a:avLst>
          </a:prstGeom>
          <a:solidFill>
            <a:srgbClr val="BD38A4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de-DE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gestaltet Krisen-</a:t>
            </a:r>
            <a:r>
              <a:rPr lang="de-DE" sz="14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kommunni</a:t>
            </a:r>
            <a:r>
              <a:rPr lang="de-DE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-kation</a:t>
            </a:r>
          </a:p>
        </p:txBody>
      </p:sp>
      <p:sp>
        <p:nvSpPr>
          <p:cNvPr id="22" name="Sechseck 21">
            <a:extLst>
              <a:ext uri="{FF2B5EF4-FFF2-40B4-BE49-F238E27FC236}">
                <a16:creationId xmlns:a16="http://schemas.microsoft.com/office/drawing/2014/main" id="{BE31488C-9C57-42AB-98A5-9E9387A6DFF5}"/>
              </a:ext>
            </a:extLst>
          </p:cNvPr>
          <p:cNvSpPr/>
          <p:nvPr/>
        </p:nvSpPr>
        <p:spPr>
          <a:xfrm>
            <a:off x="2508509" y="8953839"/>
            <a:ext cx="1800000" cy="1402054"/>
          </a:xfrm>
          <a:prstGeom prst="hexagon">
            <a:avLst>
              <a:gd name="adj" fmla="val 31106"/>
              <a:gd name="vf" fmla="val 115470"/>
            </a:avLst>
          </a:prstGeom>
          <a:solidFill>
            <a:srgbClr val="76D346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de-DE" sz="1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Interventions-team </a:t>
            </a:r>
          </a:p>
        </p:txBody>
      </p:sp>
      <p:sp>
        <p:nvSpPr>
          <p:cNvPr id="24" name="Sechseck 23">
            <a:extLst>
              <a:ext uri="{FF2B5EF4-FFF2-40B4-BE49-F238E27FC236}">
                <a16:creationId xmlns:a16="http://schemas.microsoft.com/office/drawing/2014/main" id="{88B541E4-E862-4164-A874-9214D5E5B7BE}"/>
              </a:ext>
            </a:extLst>
          </p:cNvPr>
          <p:cNvSpPr/>
          <p:nvPr/>
        </p:nvSpPr>
        <p:spPr>
          <a:xfrm>
            <a:off x="1094996" y="9697533"/>
            <a:ext cx="1800000" cy="1402054"/>
          </a:xfrm>
          <a:prstGeom prst="hexagon">
            <a:avLst>
              <a:gd name="adj" fmla="val 31106"/>
              <a:gd name="vf" fmla="val 115470"/>
            </a:avLst>
          </a:prstGeom>
          <a:solidFill>
            <a:srgbClr val="FA1571"/>
          </a:solidFill>
          <a:ln>
            <a:solidFill>
              <a:srgbClr val="FA1571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de-DE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berät  bezüglich der Meldung an Aufsichts-behörden</a:t>
            </a:r>
          </a:p>
        </p:txBody>
      </p:sp>
      <p:sp>
        <p:nvSpPr>
          <p:cNvPr id="25" name="Sechseck 24">
            <a:extLst>
              <a:ext uri="{FF2B5EF4-FFF2-40B4-BE49-F238E27FC236}">
                <a16:creationId xmlns:a16="http://schemas.microsoft.com/office/drawing/2014/main" id="{30378B1A-14D1-4890-9556-472100527C97}"/>
              </a:ext>
            </a:extLst>
          </p:cNvPr>
          <p:cNvSpPr/>
          <p:nvPr/>
        </p:nvSpPr>
        <p:spPr>
          <a:xfrm>
            <a:off x="1084693" y="8236416"/>
            <a:ext cx="1800000" cy="1402054"/>
          </a:xfrm>
          <a:prstGeom prst="hexagon">
            <a:avLst>
              <a:gd name="adj" fmla="val 31106"/>
              <a:gd name="vf" fmla="val 115470"/>
            </a:avLst>
          </a:prstGeom>
          <a:solidFill>
            <a:srgbClr val="B7050C"/>
          </a:solidFill>
          <a:ln>
            <a:solidFill>
              <a:srgbClr val="B7050C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de-DE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begleitet die Abstimmung mit den Straf-verfolgungs-behörden </a:t>
            </a:r>
            <a:r>
              <a:rPr lang="de-DE" sz="1400" b="1" dirty="0">
                <a:solidFill>
                  <a:srgbClr val="B7050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26" name="Sechseck 25">
            <a:extLst>
              <a:ext uri="{FF2B5EF4-FFF2-40B4-BE49-F238E27FC236}">
                <a16:creationId xmlns:a16="http://schemas.microsoft.com/office/drawing/2014/main" id="{D95C8E3C-17E5-47B9-86CF-1B28BC2B32BD}"/>
              </a:ext>
            </a:extLst>
          </p:cNvPr>
          <p:cNvSpPr/>
          <p:nvPr/>
        </p:nvSpPr>
        <p:spPr>
          <a:xfrm>
            <a:off x="3913884" y="8221150"/>
            <a:ext cx="1800000" cy="1402054"/>
          </a:xfrm>
          <a:prstGeom prst="hexagon">
            <a:avLst>
              <a:gd name="adj" fmla="val 31106"/>
              <a:gd name="vf" fmla="val 115470"/>
            </a:avLst>
          </a:prstGeom>
          <a:solidFill>
            <a:srgbClr val="FF4520"/>
          </a:solidFill>
          <a:ln>
            <a:solidFill>
              <a:srgbClr val="FF452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de-DE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empfiehlt arbeits- bzw. dienst-rechtliche Maßnahmen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11A29202-68F9-4378-AF9D-68AA89B02002}"/>
              </a:ext>
            </a:extLst>
          </p:cNvPr>
          <p:cNvSpPr txBox="1"/>
          <p:nvPr/>
        </p:nvSpPr>
        <p:spPr>
          <a:xfrm>
            <a:off x="348509" y="6631436"/>
            <a:ext cx="61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Durch das Interventionsteam werden Kirchengemeinden im Interventionsverfahren wesentlich entlastet: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2131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rafik 28">
            <a:extLst>
              <a:ext uri="{FF2B5EF4-FFF2-40B4-BE49-F238E27FC236}">
                <a16:creationId xmlns:a16="http://schemas.microsoft.com/office/drawing/2014/main" id="{5A7DCA94-A752-41C6-AA35-22DADAD87B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547" b="-1"/>
          <a:stretch/>
        </p:blipFill>
        <p:spPr>
          <a:xfrm>
            <a:off x="3875" y="0"/>
            <a:ext cx="6858000" cy="923311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C0E09063-2356-4CD4-9CDC-290CF6DCE960}"/>
              </a:ext>
            </a:extLst>
          </p:cNvPr>
          <p:cNvSpPr txBox="1"/>
          <p:nvPr/>
        </p:nvSpPr>
        <p:spPr>
          <a:xfrm>
            <a:off x="-18000" y="1089030"/>
            <a:ext cx="6858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dirty="0">
                <a:solidFill>
                  <a:srgbClr val="E6E6E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3FE2D513-E260-42B7-A78A-4E4BF82D5CFB}"/>
              </a:ext>
            </a:extLst>
          </p:cNvPr>
          <p:cNvSpPr/>
          <p:nvPr/>
        </p:nvSpPr>
        <p:spPr>
          <a:xfrm>
            <a:off x="0" y="1151911"/>
            <a:ext cx="6840000" cy="72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2675" algn="ctr"/>
            <a:r>
              <a:rPr lang="de-DE" sz="2400" dirty="0">
                <a:solidFill>
                  <a:srgbClr val="E6E6E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Interne und externe Kommunikation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C39B7F31-D407-4163-A562-E16BA4CB193C}"/>
              </a:ext>
            </a:extLst>
          </p:cNvPr>
          <p:cNvSpPr/>
          <p:nvPr/>
        </p:nvSpPr>
        <p:spPr>
          <a:xfrm>
            <a:off x="7545" y="1147849"/>
            <a:ext cx="1080000" cy="720000"/>
          </a:xfrm>
          <a:prstGeom prst="rect">
            <a:avLst/>
          </a:prstGeom>
          <a:solidFill>
            <a:srgbClr val="FFE61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7" name="Grafik 6" descr="Übertragen mit einfarbiger Füllung">
            <a:extLst>
              <a:ext uri="{FF2B5EF4-FFF2-40B4-BE49-F238E27FC236}">
                <a16:creationId xmlns:a16="http://schemas.microsoft.com/office/drawing/2014/main" id="{6C41A55D-DA14-4362-B9B3-CE2A2E7539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8845" y="1151911"/>
            <a:ext cx="720000" cy="720000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8E68408C-B57D-4F3A-A937-6F2B94335B53}"/>
              </a:ext>
            </a:extLst>
          </p:cNvPr>
          <p:cNvSpPr txBox="1"/>
          <p:nvPr/>
        </p:nvSpPr>
        <p:spPr>
          <a:xfrm>
            <a:off x="25546" y="2036392"/>
            <a:ext cx="6832454" cy="26112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D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 verantwortungsvolle Krisenkommunikation ist herausfordernd</a:t>
            </a: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lvl="1">
              <a:lnSpc>
                <a:spcPct val="115000"/>
              </a:lnSpc>
              <a:spcAft>
                <a:spcPts val="800"/>
              </a:spcAft>
            </a:pPr>
            <a:r>
              <a:rPr lang="de-D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Für beschuldigte Personen gilt bis zu einer rechtskräftigen Verurteilung die Unschuldsvermutung. </a:t>
            </a:r>
          </a:p>
          <a:p>
            <a:pPr lvl="1">
              <a:lnSpc>
                <a:spcPct val="115000"/>
              </a:lnSpc>
              <a:spcAft>
                <a:spcPts val="800"/>
              </a:spcAft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Zugleich ist für betroffene Personen ein möglichst umfassender Schutz </a:t>
            </a:r>
            <a:r>
              <a:rPr lang="de-D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 gewährleisten. </a:t>
            </a:r>
          </a:p>
          <a:p>
            <a:pPr lvl="1">
              <a:lnSpc>
                <a:spcPct val="115000"/>
              </a:lnSpc>
              <a:spcAft>
                <a:spcPts val="800"/>
              </a:spcAft>
            </a:pPr>
            <a:r>
              <a:rPr lang="de-D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Auch die Auswirkungen auf die Angehörigen der beteiligten Personen </a:t>
            </a: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ist im Blick zu behalten. 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20F9319C-E32D-4627-B6EF-9B8792CA534A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45" y="2573392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08CCAB01-5B84-42E8-9A47-5ECBDE6D63A9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45" y="3328377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0ED2AA9C-57A2-440C-BB4A-000A364DC0F2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45" y="4070662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sp>
        <p:nvSpPr>
          <p:cNvPr id="15" name="Textfeld 14">
            <a:extLst>
              <a:ext uri="{FF2B5EF4-FFF2-40B4-BE49-F238E27FC236}">
                <a16:creationId xmlns:a16="http://schemas.microsoft.com/office/drawing/2014/main" id="{2EC906F0-4F29-4FE7-BC4E-E845A492A9A8}"/>
              </a:ext>
            </a:extLst>
          </p:cNvPr>
          <p:cNvSpPr txBox="1"/>
          <p:nvPr/>
        </p:nvSpPr>
        <p:spPr>
          <a:xfrm>
            <a:off x="-9000" y="4698420"/>
            <a:ext cx="6840000" cy="737289"/>
          </a:xfrm>
          <a:prstGeom prst="upArrowCallout">
            <a:avLst>
              <a:gd name="adj1" fmla="val 19538"/>
              <a:gd name="adj2" fmla="val 27442"/>
              <a:gd name="adj3" fmla="val 25000"/>
              <a:gd name="adj4" fmla="val 52765"/>
            </a:avLst>
          </a:prstGeom>
          <a:solidFill>
            <a:srgbClr val="FFE615"/>
          </a:solidFill>
          <a:ln>
            <a:solidFill>
              <a:srgbClr val="FFE615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Persönlichkeitsrechte aller sind unbedingt zu achten. 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B156C21E-4E98-49F8-869B-D0B42A04A5B1}"/>
              </a:ext>
            </a:extLst>
          </p:cNvPr>
          <p:cNvSpPr txBox="1"/>
          <p:nvPr/>
        </p:nvSpPr>
        <p:spPr>
          <a:xfrm>
            <a:off x="13500" y="8745691"/>
            <a:ext cx="6831000" cy="2292679"/>
          </a:xfrm>
          <a:prstGeom prst="rect">
            <a:avLst/>
          </a:prstGeom>
          <a:solidFill>
            <a:srgbClr val="FFE61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D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Medien sind an die Presse- und Informationsstelle zu verweisen. So ist sichergestellt, dass </a:t>
            </a:r>
          </a:p>
          <a:p>
            <a:pPr lvl="1">
              <a:lnSpc>
                <a:spcPct val="115000"/>
              </a:lnSpc>
              <a:spcAft>
                <a:spcPts val="800"/>
              </a:spcAft>
            </a:pP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Strafverfolgungsbehörden und </a:t>
            </a:r>
          </a:p>
          <a:p>
            <a:pPr lvl="1">
              <a:lnSpc>
                <a:spcPct val="115000"/>
              </a:lnSpc>
              <a:spcAft>
                <a:spcPts val="800"/>
              </a:spcAft>
            </a:pP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betroffenen Personen 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 Erscheinen der Pressemitteilungen über deren Inhalt informiert worden sind. 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02C4AFD8-30DC-4D52-9879-1969A74119AB}"/>
              </a:ext>
            </a:extLst>
          </p:cNvPr>
          <p:cNvSpPr txBox="1"/>
          <p:nvPr/>
        </p:nvSpPr>
        <p:spPr>
          <a:xfrm>
            <a:off x="29026" y="5770029"/>
            <a:ext cx="683245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 Gerüchte einzudämmen, ist eine </a:t>
            </a: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verlässliche Kommunikation erforderlich:</a:t>
            </a:r>
          </a:p>
          <a:p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de-DE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Es </a:t>
            </a:r>
            <a:r>
              <a:rPr lang="de-DE" dirty="0">
                <a:solidFill>
                  <a:schemeClr val="bg1"/>
                </a:solidFill>
                <a:ea typeface="Calibri" panose="020F0502020204030204" pitchFamily="34" charset="0"/>
                <a:cs typeface="Source Sans Pro" panose="020B0503030403020204" pitchFamily="34" charset="0"/>
              </a:rPr>
              <a:t>sind keine personenbezogenen Daten weiterzugeben, aber klar zu benennen, dass es einen Vorfall sexualisierter Gewalt gegeben hat und die richtigen Handlungsschritte eingeleitet worden sind.</a:t>
            </a:r>
          </a:p>
          <a:p>
            <a:pPr lvl="1"/>
            <a:endParaRPr lang="de-DE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de-DE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Es ist nach außen zu signalisieren dass Fälle sexualisierter Gewalt nicht geduldet werden und Verantwortung übernommen wird. </a:t>
            </a:r>
          </a:p>
          <a:p>
            <a:pPr lvl="1"/>
            <a:endParaRPr lang="de-DE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6" name="Grafik 25">
            <a:extLst>
              <a:ext uri="{FF2B5EF4-FFF2-40B4-BE49-F238E27FC236}">
                <a16:creationId xmlns:a16="http://schemas.microsoft.com/office/drawing/2014/main" id="{CD3614A5-E7A0-41F1-99A5-FA14FFFE97A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45" y="6704750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pic>
        <p:nvPicPr>
          <p:cNvPr id="27" name="Grafik 26">
            <a:extLst>
              <a:ext uri="{FF2B5EF4-FFF2-40B4-BE49-F238E27FC236}">
                <a16:creationId xmlns:a16="http://schemas.microsoft.com/office/drawing/2014/main" id="{472E06D7-B157-49FC-9137-500010ABC4CC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45" y="7804467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pic>
        <p:nvPicPr>
          <p:cNvPr id="28" name="Grafik 27">
            <a:extLst>
              <a:ext uri="{FF2B5EF4-FFF2-40B4-BE49-F238E27FC236}">
                <a16:creationId xmlns:a16="http://schemas.microsoft.com/office/drawing/2014/main" id="{54916612-35ED-4B3B-91E9-13E63A10D4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45" y="9593810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tx1"/>
            </a:solidFill>
          </a:ln>
        </p:spPr>
      </p:pic>
      <p:pic>
        <p:nvPicPr>
          <p:cNvPr id="30" name="Grafik 29">
            <a:extLst>
              <a:ext uri="{FF2B5EF4-FFF2-40B4-BE49-F238E27FC236}">
                <a16:creationId xmlns:a16="http://schemas.microsoft.com/office/drawing/2014/main" id="{E3364004-BC6F-4A9A-B049-24F3F9AABCC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45" y="10032758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tx1"/>
            </a:solidFill>
          </a:ln>
        </p:spPr>
      </p:pic>
      <p:sp>
        <p:nvSpPr>
          <p:cNvPr id="33" name="Textfeld 32">
            <a:extLst>
              <a:ext uri="{FF2B5EF4-FFF2-40B4-BE49-F238E27FC236}">
                <a16:creationId xmlns:a16="http://schemas.microsoft.com/office/drawing/2014/main" id="{4AC77911-D19A-4E52-AF54-3E408AFAC494}"/>
              </a:ext>
            </a:extLst>
          </p:cNvPr>
          <p:cNvSpPr txBox="1"/>
          <p:nvPr/>
        </p:nvSpPr>
        <p:spPr>
          <a:xfrm>
            <a:off x="-18000" y="11334723"/>
            <a:ext cx="68324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Um Retraumatisierungen zu vermeiden sind betroffenensensible Sprachregelungen zu vereinbaren.</a:t>
            </a:r>
          </a:p>
        </p:txBody>
      </p:sp>
    </p:spTree>
    <p:extLst>
      <p:ext uri="{BB962C8B-B14F-4D97-AF65-F5344CB8AC3E}">
        <p14:creationId xmlns:p14="http://schemas.microsoft.com/office/powerpoint/2010/main" val="21029462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rafik 28">
            <a:extLst>
              <a:ext uri="{FF2B5EF4-FFF2-40B4-BE49-F238E27FC236}">
                <a16:creationId xmlns:a16="http://schemas.microsoft.com/office/drawing/2014/main" id="{5A7DCA94-A752-41C6-AA35-22DADAD87B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547" b="-1"/>
          <a:stretch/>
        </p:blipFill>
        <p:spPr>
          <a:xfrm>
            <a:off x="3875" y="0"/>
            <a:ext cx="6858000" cy="923311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98D4076F-29D3-4166-82A3-4A4E2D5986D6}"/>
              </a:ext>
            </a:extLst>
          </p:cNvPr>
          <p:cNvSpPr/>
          <p:nvPr/>
        </p:nvSpPr>
        <p:spPr>
          <a:xfrm>
            <a:off x="-20650" y="7462867"/>
            <a:ext cx="6858000" cy="72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76325" algn="ctr"/>
            <a:r>
              <a:rPr lang="de-DE" sz="2400" dirty="0">
                <a:solidFill>
                  <a:srgbClr val="E6E6E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Individuelle und institutionelle Aufarbeitung</a:t>
            </a:r>
            <a:endParaRPr lang="de-DE" sz="2400" dirty="0">
              <a:solidFill>
                <a:srgbClr val="E6E6E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19272529-15ED-46E3-8555-7E32337F0F1D}"/>
              </a:ext>
            </a:extLst>
          </p:cNvPr>
          <p:cNvSpPr/>
          <p:nvPr/>
        </p:nvSpPr>
        <p:spPr>
          <a:xfrm>
            <a:off x="-5220" y="7446241"/>
            <a:ext cx="1080000" cy="720000"/>
          </a:xfrm>
          <a:prstGeom prst="rect">
            <a:avLst/>
          </a:prstGeom>
          <a:solidFill>
            <a:srgbClr val="FF452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8" name="Grafik 7" descr="Venn-Diagramm mit einfarbiger Füllung">
            <a:extLst>
              <a:ext uri="{FF2B5EF4-FFF2-40B4-BE49-F238E27FC236}">
                <a16:creationId xmlns:a16="http://schemas.microsoft.com/office/drawing/2014/main" id="{D503FC31-7212-4C44-8327-262DD12CDC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1265" y="7466989"/>
            <a:ext cx="720000" cy="720000"/>
          </a:xfrm>
          <a:prstGeom prst="rect">
            <a:avLst/>
          </a:prstGeom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75DA7CDE-AABD-4DBF-969F-7E2AE3027FBE}"/>
              </a:ext>
            </a:extLst>
          </p:cNvPr>
          <p:cNvSpPr/>
          <p:nvPr/>
        </p:nvSpPr>
        <p:spPr>
          <a:xfrm>
            <a:off x="-3875" y="1182682"/>
            <a:ext cx="6858000" cy="72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2675" algn="ctr"/>
            <a:r>
              <a:rPr lang="de-DE" sz="2400" dirty="0">
                <a:solidFill>
                  <a:srgbClr val="E6E6E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Rehabilitation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8F616665-321D-4AAC-BFA8-6DF9A12A8E16}"/>
              </a:ext>
            </a:extLst>
          </p:cNvPr>
          <p:cNvSpPr txBox="1"/>
          <p:nvPr/>
        </p:nvSpPr>
        <p:spPr>
          <a:xfrm>
            <a:off x="14488" y="1119972"/>
            <a:ext cx="6858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dirty="0">
                <a:solidFill>
                  <a:srgbClr val="E6E6E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7892303-CC8C-42CC-9DAF-C675E3BC22C4}"/>
              </a:ext>
            </a:extLst>
          </p:cNvPr>
          <p:cNvSpPr/>
          <p:nvPr/>
        </p:nvSpPr>
        <p:spPr>
          <a:xfrm>
            <a:off x="-4717" y="1182682"/>
            <a:ext cx="1080000" cy="720000"/>
          </a:xfrm>
          <a:prstGeom prst="rect">
            <a:avLst/>
          </a:prstGeom>
          <a:solidFill>
            <a:srgbClr val="FFBC1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3" name="Grafik 12" descr="Zielgruppe mit einfarbiger Füllung">
            <a:extLst>
              <a:ext uri="{FF2B5EF4-FFF2-40B4-BE49-F238E27FC236}">
                <a16:creationId xmlns:a16="http://schemas.microsoft.com/office/drawing/2014/main" id="{B93667BA-3A31-46D8-A0A0-2FE174CD81F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59499" y="1195320"/>
            <a:ext cx="720000" cy="720000"/>
          </a:xfrm>
          <a:prstGeom prst="rect">
            <a:avLst/>
          </a:prstGeom>
        </p:spPr>
      </p:pic>
      <p:sp>
        <p:nvSpPr>
          <p:cNvPr id="16" name="Textfeld 15">
            <a:extLst>
              <a:ext uri="{FF2B5EF4-FFF2-40B4-BE49-F238E27FC236}">
                <a16:creationId xmlns:a16="http://schemas.microsoft.com/office/drawing/2014/main" id="{E52E885E-5BEE-46A4-92F8-5BC807956CD6}"/>
              </a:ext>
            </a:extLst>
          </p:cNvPr>
          <p:cNvSpPr txBox="1"/>
          <p:nvPr/>
        </p:nvSpPr>
        <p:spPr>
          <a:xfrm>
            <a:off x="159496" y="5489791"/>
            <a:ext cx="6480000" cy="1440000"/>
          </a:xfrm>
          <a:prstGeom prst="rect">
            <a:avLst/>
          </a:prstGeom>
          <a:solidFill>
            <a:srgbClr val="FFBC16"/>
          </a:solidFill>
          <a:ln>
            <a:solidFill>
              <a:srgbClr val="FFBC16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anchor="ctr">
            <a:spAutoFit/>
          </a:bodyPr>
          <a:lstStyle/>
          <a:p>
            <a:pPr marL="171450"/>
            <a:r>
              <a:rPr lang="de-D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Hinweisgebende Personen sind zu bestärken, dass 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</a:rPr>
              <a:t>es richtig gewesen ist</a:t>
            </a:r>
            <a:r>
              <a:rPr lang="de-D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ihren Verdacht zu melden. Es sollte vor allem Erleichterung darüber zum Ausdruck gebracht werden, dass sich der Verdacht nicht erhärtet hat</a:t>
            </a:r>
            <a:r>
              <a:rPr lang="de-D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48145026-7C86-4D14-A609-9164EA395768}"/>
              </a:ext>
            </a:extLst>
          </p:cNvPr>
          <p:cNvSpPr txBox="1"/>
          <p:nvPr/>
        </p:nvSpPr>
        <p:spPr>
          <a:xfrm>
            <a:off x="159498" y="8629183"/>
            <a:ext cx="6480001" cy="13478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tabLst>
                <a:tab pos="171450" algn="l"/>
              </a:tabLst>
            </a:pPr>
            <a:r>
              <a:rPr lang="de-D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Nach einer Intervention ist es notwendig, das Geschehene auf-zuarbeiten. Insbesondere, wenn ein Sachverhalt nicht aufgeklärt werden konnte, gilt es gemeinsam Wege zu finden, wie damit um-zugehen ist.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2DE1725E-785A-44B4-A907-DA736B217F63}"/>
              </a:ext>
            </a:extLst>
          </p:cNvPr>
          <p:cNvSpPr txBox="1"/>
          <p:nvPr/>
        </p:nvSpPr>
        <p:spPr>
          <a:xfrm>
            <a:off x="159496" y="10080186"/>
            <a:ext cx="6480001" cy="392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D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Auch dieser Schritt wird durch das Interventionsteam begleitet. </a:t>
            </a:r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3A532BB8-B9C6-4228-98B3-3ABA60E9359E}"/>
              </a:ext>
            </a:extLst>
          </p:cNvPr>
          <p:cNvSpPr txBox="1"/>
          <p:nvPr/>
        </p:nvSpPr>
        <p:spPr>
          <a:xfrm>
            <a:off x="0" y="2102049"/>
            <a:ext cx="6837350" cy="313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/>
            <a:r>
              <a:rPr lang="de-DE" dirty="0">
                <a:solidFill>
                  <a:schemeClr val="bg1"/>
                </a:solidFill>
              </a:rPr>
              <a:t>Eine Rehabilitation hat mit der gleichen Sorgfalt zu erfolgen wie die übrigen Schritte des Interventionsleitfadens. </a:t>
            </a:r>
          </a:p>
          <a:p>
            <a:pPr marL="171450"/>
            <a:endParaRPr lang="de-DE" dirty="0">
              <a:solidFill>
                <a:schemeClr val="bg1"/>
              </a:solidFill>
            </a:endParaRPr>
          </a:p>
          <a:p>
            <a:pPr marL="628650" lvl="1"/>
            <a:r>
              <a:rPr lang="de-DE" dirty="0">
                <a:solidFill>
                  <a:schemeClr val="bg1"/>
                </a:solidFill>
              </a:rPr>
              <a:t>Allen Stellen, die über einen Verdacht informiert worden sind, ist mitzuteilen, wenn dieser ausgeräumt worden ist.</a:t>
            </a:r>
          </a:p>
          <a:p>
            <a:pPr marL="171450"/>
            <a:endParaRPr lang="de-DE" dirty="0">
              <a:solidFill>
                <a:schemeClr val="bg1"/>
              </a:solidFill>
            </a:endParaRPr>
          </a:p>
          <a:p>
            <a:pPr marL="628650" lvl="1"/>
            <a:r>
              <a:rPr lang="de-DE" dirty="0">
                <a:solidFill>
                  <a:schemeClr val="bg1"/>
                </a:solidFill>
              </a:rPr>
              <a:t>Die Reputation sowie  ggf. die Arbeitsfähigkeit der zu Unrecht beschuldigten Personen ist wiederherzustellen.</a:t>
            </a:r>
          </a:p>
          <a:p>
            <a:pPr marL="628650" lvl="1"/>
            <a:endParaRPr lang="de-DE" dirty="0">
              <a:solidFill>
                <a:schemeClr val="bg1"/>
              </a:solidFill>
            </a:endParaRPr>
          </a:p>
          <a:p>
            <a:pPr marL="628650" lvl="1"/>
            <a:r>
              <a:rPr lang="de-DE" dirty="0">
                <a:solidFill>
                  <a:schemeClr val="bg1"/>
                </a:solidFill>
              </a:rPr>
              <a:t>Dazu ist die Vertrauensbasis in der Einrichtung wieder aufzubauen</a:t>
            </a:r>
            <a:r>
              <a:rPr lang="de-D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171450"/>
            <a:endParaRPr lang="de-DE" dirty="0">
              <a:solidFill>
                <a:schemeClr val="bg1"/>
              </a:solidFill>
            </a:endParaRPr>
          </a:p>
          <a:p>
            <a:pPr marL="171450"/>
            <a:endParaRPr lang="de-DE" dirty="0"/>
          </a:p>
        </p:txBody>
      </p:sp>
      <p:pic>
        <p:nvPicPr>
          <p:cNvPr id="24" name="Grafik 23">
            <a:extLst>
              <a:ext uri="{FF2B5EF4-FFF2-40B4-BE49-F238E27FC236}">
                <a16:creationId xmlns:a16="http://schemas.microsoft.com/office/drawing/2014/main" id="{E7D57F3D-8C14-41CF-8299-1A98D8CBBFA4}"/>
              </a:ext>
            </a:extLst>
          </p:cNvPr>
          <p:cNvPicPr>
            <a:picLocks noChangeAspect="1"/>
          </p:cNvPicPr>
          <p:nvPr/>
        </p:nvPicPr>
        <p:blipFill>
          <a:blip r:embed="rId7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249" y="3027525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pic>
        <p:nvPicPr>
          <p:cNvPr id="25" name="Grafik 24">
            <a:extLst>
              <a:ext uri="{FF2B5EF4-FFF2-40B4-BE49-F238E27FC236}">
                <a16:creationId xmlns:a16="http://schemas.microsoft.com/office/drawing/2014/main" id="{8CBB280F-9754-4037-B917-592838B17553}"/>
              </a:ext>
            </a:extLst>
          </p:cNvPr>
          <p:cNvPicPr>
            <a:picLocks noChangeAspect="1"/>
          </p:cNvPicPr>
          <p:nvPr/>
        </p:nvPicPr>
        <p:blipFill>
          <a:blip r:embed="rId7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249" y="3888544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pic>
        <p:nvPicPr>
          <p:cNvPr id="27" name="Grafik 26">
            <a:extLst>
              <a:ext uri="{FF2B5EF4-FFF2-40B4-BE49-F238E27FC236}">
                <a16:creationId xmlns:a16="http://schemas.microsoft.com/office/drawing/2014/main" id="{30E5258F-3397-474A-82F0-271D8BC3CAAB}"/>
              </a:ext>
            </a:extLst>
          </p:cNvPr>
          <p:cNvPicPr>
            <a:picLocks noChangeAspect="1"/>
          </p:cNvPicPr>
          <p:nvPr/>
        </p:nvPicPr>
        <p:blipFill>
          <a:blip r:embed="rId7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780" y="4692270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sp>
        <p:nvSpPr>
          <p:cNvPr id="31" name="Textfeld 30">
            <a:extLst>
              <a:ext uri="{FF2B5EF4-FFF2-40B4-BE49-F238E27FC236}">
                <a16:creationId xmlns:a16="http://schemas.microsoft.com/office/drawing/2014/main" id="{5A333CEE-DF28-48D6-9D2F-2F101E98C561}"/>
              </a:ext>
            </a:extLst>
          </p:cNvPr>
          <p:cNvSpPr txBox="1"/>
          <p:nvPr/>
        </p:nvSpPr>
        <p:spPr>
          <a:xfrm>
            <a:off x="159495" y="10777608"/>
            <a:ext cx="6480001" cy="1029256"/>
          </a:xfrm>
          <a:prstGeom prst="rect">
            <a:avLst/>
          </a:prstGeom>
          <a:solidFill>
            <a:srgbClr val="FF452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D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 Interventionsteam dokumentiert  den Verfahrensablauf lücken-los, sodass auch auf gesamtkirchlicher Ebene eine institutionelle Aufarbeitung und statistische Auswertung erfolgen kann. </a:t>
            </a:r>
          </a:p>
        </p:txBody>
      </p:sp>
    </p:spTree>
    <p:extLst>
      <p:ext uri="{BB962C8B-B14F-4D97-AF65-F5344CB8AC3E}">
        <p14:creationId xmlns:p14="http://schemas.microsoft.com/office/powerpoint/2010/main" val="2943232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lussdiagramm: Prozess 32">
            <a:extLst>
              <a:ext uri="{FF2B5EF4-FFF2-40B4-BE49-F238E27FC236}">
                <a16:creationId xmlns:a16="http://schemas.microsoft.com/office/drawing/2014/main" id="{C880B7E8-3BCC-4F4E-B515-E9AA8231C497}"/>
              </a:ext>
            </a:extLst>
          </p:cNvPr>
          <p:cNvSpPr/>
          <p:nvPr/>
        </p:nvSpPr>
        <p:spPr>
          <a:xfrm>
            <a:off x="182358" y="4172672"/>
            <a:ext cx="5184000" cy="977515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>
            <a:solidFill>
              <a:srgbClr val="FF452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600" dirty="0">
                <a:solidFill>
                  <a:srgbClr val="FF4520"/>
                </a:solidFill>
              </a:rPr>
              <a:t>Verdachts- und Gefährdungseinschätzung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25D94229-8521-4B0C-B6B6-8904CF1A2859}"/>
              </a:ext>
            </a:extLst>
          </p:cNvPr>
          <p:cNvSpPr txBox="1"/>
          <p:nvPr/>
        </p:nvSpPr>
        <p:spPr>
          <a:xfrm>
            <a:off x="4081549" y="4499059"/>
            <a:ext cx="1260000" cy="2340000"/>
          </a:xfrm>
          <a:prstGeom prst="downArrowCallout">
            <a:avLst>
              <a:gd name="adj1" fmla="val 22834"/>
              <a:gd name="adj2" fmla="val 25000"/>
              <a:gd name="adj3" fmla="val 25000"/>
              <a:gd name="adj4" fmla="val 24710"/>
            </a:avLst>
          </a:prstGeom>
          <a:solidFill>
            <a:srgbClr val="FF4520"/>
          </a:solidFill>
          <a:ln w="12700"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de-DE" sz="1400" dirty="0">
                <a:solidFill>
                  <a:schemeClr val="bg1"/>
                </a:solidFill>
              </a:rPr>
              <a:t>erhärteter</a:t>
            </a:r>
          </a:p>
          <a:p>
            <a:pPr algn="ctr"/>
            <a:r>
              <a:rPr lang="de-DE" sz="1400" dirty="0">
                <a:solidFill>
                  <a:schemeClr val="bg1"/>
                </a:solidFill>
              </a:rPr>
              <a:t>Verdacht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F36E613E-120F-43EC-9EAB-B65F3890A658}"/>
              </a:ext>
            </a:extLst>
          </p:cNvPr>
          <p:cNvSpPr txBox="1"/>
          <p:nvPr/>
        </p:nvSpPr>
        <p:spPr>
          <a:xfrm>
            <a:off x="2789073" y="4499059"/>
            <a:ext cx="1260000" cy="234000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24825"/>
            </a:avLst>
          </a:prstGeom>
          <a:solidFill>
            <a:srgbClr val="FF4520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de-DE" sz="1400" dirty="0">
                <a:solidFill>
                  <a:schemeClr val="bg1"/>
                </a:solidFill>
              </a:rPr>
              <a:t>begründeter</a:t>
            </a:r>
          </a:p>
          <a:p>
            <a:pPr algn="ctr"/>
            <a:r>
              <a:rPr lang="de-DE" sz="1400" dirty="0">
                <a:solidFill>
                  <a:schemeClr val="bg1"/>
                </a:solidFill>
              </a:rPr>
              <a:t>Verdacht</a:t>
            </a:r>
          </a:p>
        </p:txBody>
      </p:sp>
      <p:sp>
        <p:nvSpPr>
          <p:cNvPr id="45" name="Legende: mit Pfeil nach unten 44">
            <a:extLst>
              <a:ext uri="{FF2B5EF4-FFF2-40B4-BE49-F238E27FC236}">
                <a16:creationId xmlns:a16="http://schemas.microsoft.com/office/drawing/2014/main" id="{B1FA45F9-9DDB-4E48-B913-01EE881F7B54}"/>
              </a:ext>
            </a:extLst>
          </p:cNvPr>
          <p:cNvSpPr/>
          <p:nvPr/>
        </p:nvSpPr>
        <p:spPr>
          <a:xfrm>
            <a:off x="314269" y="10407158"/>
            <a:ext cx="1476000" cy="802800"/>
          </a:xfrm>
          <a:prstGeom prst="downArrowCallout">
            <a:avLst/>
          </a:prstGeom>
          <a:solidFill>
            <a:srgbClr val="BD38A4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bg1"/>
                </a:solidFill>
              </a:rPr>
              <a:t>Rehabilitation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6E798A1D-7A99-424E-9697-8BB5851A191B}"/>
              </a:ext>
            </a:extLst>
          </p:cNvPr>
          <p:cNvSpPr/>
          <p:nvPr/>
        </p:nvSpPr>
        <p:spPr>
          <a:xfrm>
            <a:off x="130629" y="3364378"/>
            <a:ext cx="5277059" cy="8651240"/>
          </a:xfrm>
          <a:prstGeom prst="rect">
            <a:avLst/>
          </a:prstGeom>
          <a:noFill/>
          <a:ln w="38100">
            <a:solidFill>
              <a:srgbClr val="76D3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E379BD2-A1AB-400F-8C9E-B3B98A90A227}"/>
              </a:ext>
            </a:extLst>
          </p:cNvPr>
          <p:cNvSpPr/>
          <p:nvPr/>
        </p:nvSpPr>
        <p:spPr>
          <a:xfrm>
            <a:off x="5484387" y="3364378"/>
            <a:ext cx="1330331" cy="8651240"/>
          </a:xfrm>
          <a:prstGeom prst="rect">
            <a:avLst/>
          </a:prstGeom>
          <a:noFill/>
          <a:ln w="38100">
            <a:solidFill>
              <a:srgbClr val="FFBC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8" name="Legende: mit Pfeil nach unten 37">
            <a:extLst>
              <a:ext uri="{FF2B5EF4-FFF2-40B4-BE49-F238E27FC236}">
                <a16:creationId xmlns:a16="http://schemas.microsoft.com/office/drawing/2014/main" id="{7C1C020A-3C72-427E-A37C-1797F4CA28C8}"/>
              </a:ext>
            </a:extLst>
          </p:cNvPr>
          <p:cNvSpPr/>
          <p:nvPr/>
        </p:nvSpPr>
        <p:spPr>
          <a:xfrm>
            <a:off x="1994184" y="6937893"/>
            <a:ext cx="3347365" cy="4332603"/>
          </a:xfrm>
          <a:prstGeom prst="downArrowCallout">
            <a:avLst>
              <a:gd name="adj1" fmla="val 9787"/>
              <a:gd name="adj2" fmla="val 11584"/>
              <a:gd name="adj3" fmla="val 9187"/>
              <a:gd name="adj4" fmla="val 80162"/>
            </a:avLst>
          </a:prstGeom>
          <a:solidFill>
            <a:srgbClr val="76D346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1"/>
            <a:endParaRPr lang="de-DE" sz="200" b="1" dirty="0">
              <a:solidFill>
                <a:schemeClr val="tx1"/>
              </a:solidFill>
            </a:endParaRPr>
          </a:p>
          <a:p>
            <a:pPr marL="0" lvl="1" algn="ctr"/>
            <a:r>
              <a:rPr lang="de-DE" b="1" dirty="0">
                <a:solidFill>
                  <a:schemeClr val="tx1"/>
                </a:solidFill>
              </a:rPr>
              <a:t>Interventionsteam</a:t>
            </a: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C9E642C4-BF60-4F86-868A-70FE72AFB3CA}"/>
              </a:ext>
            </a:extLst>
          </p:cNvPr>
          <p:cNvSpPr/>
          <p:nvPr/>
        </p:nvSpPr>
        <p:spPr>
          <a:xfrm>
            <a:off x="2155788" y="9331424"/>
            <a:ext cx="4561761" cy="900000"/>
          </a:xfrm>
          <a:prstGeom prst="rect">
            <a:avLst/>
          </a:prstGeom>
          <a:solidFill>
            <a:srgbClr val="B7050C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endParaRPr lang="de-DE" sz="1600" dirty="0">
              <a:solidFill>
                <a:schemeClr val="bg1"/>
              </a:solidFill>
            </a:endParaRP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4FBE7D3F-9242-4C76-A13B-60AABEA7A446}"/>
              </a:ext>
            </a:extLst>
          </p:cNvPr>
          <p:cNvSpPr/>
          <p:nvPr/>
        </p:nvSpPr>
        <p:spPr>
          <a:xfrm>
            <a:off x="2165610" y="8341499"/>
            <a:ext cx="4561761" cy="900000"/>
          </a:xfrm>
          <a:prstGeom prst="rect">
            <a:avLst/>
          </a:prstGeom>
          <a:solidFill>
            <a:srgbClr val="B7050C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indent="266700" algn="ctr"/>
            <a:endParaRPr lang="de-DE" sz="1600" dirty="0">
              <a:solidFill>
                <a:schemeClr val="bg1"/>
              </a:solidFill>
            </a:endParaRP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91EBE548-0559-4CCA-BCD3-8D340A1EE8F5}"/>
              </a:ext>
            </a:extLst>
          </p:cNvPr>
          <p:cNvSpPr/>
          <p:nvPr/>
        </p:nvSpPr>
        <p:spPr>
          <a:xfrm>
            <a:off x="2165610" y="7352166"/>
            <a:ext cx="4561761" cy="900000"/>
          </a:xfrm>
          <a:prstGeom prst="rect">
            <a:avLst/>
          </a:prstGeom>
          <a:solidFill>
            <a:srgbClr val="B7050C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endParaRPr lang="de-DE" sz="1600" dirty="0">
              <a:solidFill>
                <a:schemeClr val="bg1"/>
              </a:solidFill>
            </a:endParaRPr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A89AD988-3092-4160-8C0D-74A3D441E24C}"/>
              </a:ext>
            </a:extLst>
          </p:cNvPr>
          <p:cNvSpPr/>
          <p:nvPr/>
        </p:nvSpPr>
        <p:spPr>
          <a:xfrm rot="5400000">
            <a:off x="2463532" y="8231641"/>
            <a:ext cx="6833710" cy="468000"/>
          </a:xfrm>
          <a:prstGeom prst="rect">
            <a:avLst/>
          </a:prstGeom>
          <a:solidFill>
            <a:srgbClr val="FFBC16"/>
          </a:solidFill>
          <a:ln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Gemeindeleitung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Pfeil: nach rechts 31">
            <a:extLst>
              <a:ext uri="{FF2B5EF4-FFF2-40B4-BE49-F238E27FC236}">
                <a16:creationId xmlns:a16="http://schemas.microsoft.com/office/drawing/2014/main" id="{B01B2A22-CCD5-4042-AB1B-A1032096AAC6}"/>
              </a:ext>
            </a:extLst>
          </p:cNvPr>
          <p:cNvSpPr/>
          <p:nvPr/>
        </p:nvSpPr>
        <p:spPr>
          <a:xfrm>
            <a:off x="1652075" y="10348904"/>
            <a:ext cx="4590769" cy="612000"/>
          </a:xfrm>
          <a:prstGeom prst="rightArrow">
            <a:avLst/>
          </a:prstGeom>
          <a:solidFill>
            <a:schemeClr val="bg1"/>
          </a:solidFill>
          <a:ln w="28575">
            <a:solidFill>
              <a:srgbClr val="BD38A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955925" lvl="7"/>
            <a:r>
              <a:rPr lang="de-DE" sz="1400" dirty="0">
                <a:solidFill>
                  <a:srgbClr val="BD38A4"/>
                </a:solidFill>
              </a:rPr>
              <a:t>Beratung</a:t>
            </a:r>
          </a:p>
        </p:txBody>
      </p:sp>
      <p:sp>
        <p:nvSpPr>
          <p:cNvPr id="2" name="Pfeil: nach oben gebogen 1">
            <a:extLst>
              <a:ext uri="{FF2B5EF4-FFF2-40B4-BE49-F238E27FC236}">
                <a16:creationId xmlns:a16="http://schemas.microsoft.com/office/drawing/2014/main" id="{057BB23F-4698-45A1-808C-DF22856A5C8B}"/>
              </a:ext>
            </a:extLst>
          </p:cNvPr>
          <p:cNvSpPr/>
          <p:nvPr/>
        </p:nvSpPr>
        <p:spPr>
          <a:xfrm rot="10800000">
            <a:off x="1232435" y="8467335"/>
            <a:ext cx="761748" cy="1865927"/>
          </a:xfrm>
          <a:prstGeom prst="bentUpArrow">
            <a:avLst>
              <a:gd name="adj1" fmla="val 44362"/>
              <a:gd name="adj2" fmla="val 41997"/>
              <a:gd name="adj3" fmla="val 50000"/>
            </a:avLst>
          </a:prstGeom>
          <a:solidFill>
            <a:srgbClr val="76D34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9" name="Grafik 28">
            <a:extLst>
              <a:ext uri="{FF2B5EF4-FFF2-40B4-BE49-F238E27FC236}">
                <a16:creationId xmlns:a16="http://schemas.microsoft.com/office/drawing/2014/main" id="{5A7DCA94-A752-41C6-AA35-22DADAD87B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547" b="-1"/>
          <a:stretch/>
        </p:blipFill>
        <p:spPr>
          <a:xfrm>
            <a:off x="3875" y="0"/>
            <a:ext cx="6858000" cy="923311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B8C793CD-CDDF-44C6-88F9-BA3D069DD002}"/>
              </a:ext>
            </a:extLst>
          </p:cNvPr>
          <p:cNvSpPr txBox="1"/>
          <p:nvPr/>
        </p:nvSpPr>
        <p:spPr>
          <a:xfrm>
            <a:off x="134269" y="1054522"/>
            <a:ext cx="1440000" cy="900000"/>
          </a:xfrm>
          <a:prstGeom prst="flowChartOffpageConnector">
            <a:avLst/>
          </a:prstGeom>
          <a:solidFill>
            <a:srgbClr val="182FA3"/>
          </a:solidFill>
          <a:ln w="12700">
            <a:solidFill>
              <a:schemeClr val="bg1"/>
            </a:solidFill>
          </a:ln>
          <a:effectLst/>
        </p:spPr>
        <p:txBody>
          <a:bodyPr wrap="square" tIns="151200" bIns="151200" rtlCol="0" anchor="ctr">
            <a:spAutoFit/>
          </a:bodyPr>
          <a:lstStyle/>
          <a:p>
            <a:pPr algn="ctr"/>
            <a:r>
              <a:rPr lang="de-DE" sz="1600" b="1" dirty="0">
                <a:solidFill>
                  <a:schemeClr val="bg1"/>
                </a:solidFill>
              </a:rPr>
              <a:t>Mitarbeitende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4DDB4486-B763-41E4-BCE4-962E0392BB65}"/>
              </a:ext>
            </a:extLst>
          </p:cNvPr>
          <p:cNvSpPr txBox="1"/>
          <p:nvPr/>
        </p:nvSpPr>
        <p:spPr>
          <a:xfrm>
            <a:off x="3967687" y="1053005"/>
            <a:ext cx="1440000" cy="900000"/>
          </a:xfrm>
          <a:prstGeom prst="flowChartOffpageConnector">
            <a:avLst/>
          </a:prstGeom>
          <a:solidFill>
            <a:srgbClr val="0B80F6"/>
          </a:solidFill>
          <a:ln w="12700">
            <a:solidFill>
              <a:schemeClr val="bg1"/>
            </a:solidFill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de-DE" sz="600" b="1" dirty="0">
              <a:solidFill>
                <a:schemeClr val="bg1"/>
              </a:solidFill>
            </a:endParaRPr>
          </a:p>
          <a:p>
            <a:pPr algn="ctr"/>
            <a:r>
              <a:rPr lang="de-DE" sz="1600" b="1" dirty="0">
                <a:solidFill>
                  <a:schemeClr val="bg1"/>
                </a:solidFill>
              </a:rPr>
              <a:t>Betroffene </a:t>
            </a:r>
          </a:p>
          <a:p>
            <a:pPr algn="ctr"/>
            <a:r>
              <a:rPr lang="de-DE" sz="1600" b="1" dirty="0">
                <a:solidFill>
                  <a:schemeClr val="bg1"/>
                </a:solidFill>
              </a:rPr>
              <a:t>Personen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1D1A8D47-81C4-426B-A4A4-A45A1E955B96}"/>
              </a:ext>
            </a:extLst>
          </p:cNvPr>
          <p:cNvSpPr txBox="1"/>
          <p:nvPr/>
        </p:nvSpPr>
        <p:spPr>
          <a:xfrm>
            <a:off x="1652075" y="1056958"/>
            <a:ext cx="1080000" cy="900000"/>
          </a:xfrm>
          <a:prstGeom prst="flowChartOffpageConnector">
            <a:avLst/>
          </a:prstGeom>
          <a:solidFill>
            <a:srgbClr val="182FA3"/>
          </a:solidFill>
          <a:ln w="12700">
            <a:solidFill>
              <a:schemeClr val="bg1"/>
            </a:solidFill>
          </a:ln>
          <a:effectLst/>
        </p:spPr>
        <p:txBody>
          <a:bodyPr wrap="none" tIns="151200" bIns="151200" rtlCol="0" anchor="ctr">
            <a:spAutoFit/>
          </a:bodyPr>
          <a:lstStyle/>
          <a:p>
            <a:pPr algn="ctr"/>
            <a:r>
              <a:rPr lang="de-DE" sz="1600" dirty="0">
                <a:solidFill>
                  <a:schemeClr val="bg1"/>
                </a:solidFill>
              </a:rPr>
              <a:t>Dritte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46AF8F6-1D2A-485D-987A-B7B63B39145A}"/>
              </a:ext>
            </a:extLst>
          </p:cNvPr>
          <p:cNvSpPr txBox="1"/>
          <p:nvPr/>
        </p:nvSpPr>
        <p:spPr>
          <a:xfrm>
            <a:off x="2809881" y="1046008"/>
            <a:ext cx="1080000" cy="900000"/>
          </a:xfrm>
          <a:prstGeom prst="flowChartOffpageConnector">
            <a:avLst/>
          </a:prstGeom>
          <a:solidFill>
            <a:srgbClr val="0B80F6"/>
          </a:solidFill>
          <a:ln w="12700">
            <a:solidFill>
              <a:schemeClr val="bg1"/>
            </a:solidFill>
          </a:ln>
          <a:effectLst/>
        </p:spPr>
        <p:txBody>
          <a:bodyPr wrap="none" tIns="151200" bIns="151200" rtlCol="0" anchor="ctr" anchorCtr="0">
            <a:spAutoFit/>
          </a:bodyPr>
          <a:lstStyle/>
          <a:p>
            <a:pPr algn="ctr"/>
            <a:r>
              <a:rPr lang="de-DE" sz="1600" dirty="0">
                <a:solidFill>
                  <a:schemeClr val="bg1"/>
                </a:solidFill>
              </a:rPr>
              <a:t>Angehörige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A823A41-8CBF-484F-AB04-4D31937D689D}"/>
              </a:ext>
            </a:extLst>
          </p:cNvPr>
          <p:cNvSpPr txBox="1"/>
          <p:nvPr/>
        </p:nvSpPr>
        <p:spPr>
          <a:xfrm>
            <a:off x="5613964" y="1040441"/>
            <a:ext cx="1080000" cy="3780000"/>
          </a:xfrm>
          <a:prstGeom prst="flowChartOffpageConnector">
            <a:avLst/>
          </a:prstGeom>
          <a:solidFill>
            <a:srgbClr val="FA1571"/>
          </a:solidFill>
          <a:ln w="12700">
            <a:solidFill>
              <a:schemeClr val="bg1"/>
            </a:solidFill>
          </a:ln>
          <a:effectLst/>
        </p:spPr>
        <p:txBody>
          <a:bodyPr vert="vert" wrap="square" rtlCol="0" anchor="ctr">
            <a:spAutoFit/>
          </a:bodyPr>
          <a:lstStyle/>
          <a:p>
            <a:pPr algn="ctr"/>
            <a:r>
              <a:rPr lang="de-DE" sz="1600" dirty="0">
                <a:solidFill>
                  <a:schemeClr val="bg1"/>
                </a:solidFill>
              </a:rPr>
              <a:t>Strafverfolgungs-</a:t>
            </a:r>
          </a:p>
          <a:p>
            <a:pPr algn="ctr"/>
            <a:r>
              <a:rPr lang="de-DE" sz="1600" dirty="0" err="1">
                <a:solidFill>
                  <a:schemeClr val="bg1"/>
                </a:solidFill>
              </a:rPr>
              <a:t>behörden</a:t>
            </a:r>
            <a:endParaRPr lang="de-DE" sz="1600" dirty="0">
              <a:solidFill>
                <a:schemeClr val="bg1"/>
              </a:solidFill>
            </a:endParaRPr>
          </a:p>
        </p:txBody>
      </p:sp>
      <p:sp>
        <p:nvSpPr>
          <p:cNvPr id="8" name="Legende: mit Pfeil nach unten 7">
            <a:extLst>
              <a:ext uri="{FF2B5EF4-FFF2-40B4-BE49-F238E27FC236}">
                <a16:creationId xmlns:a16="http://schemas.microsoft.com/office/drawing/2014/main" id="{0FBA2C2B-D61E-42BF-B7AD-83E6AD995BDA}"/>
              </a:ext>
            </a:extLst>
          </p:cNvPr>
          <p:cNvSpPr/>
          <p:nvPr/>
        </p:nvSpPr>
        <p:spPr>
          <a:xfrm>
            <a:off x="134270" y="2025193"/>
            <a:ext cx="5273418" cy="1260000"/>
          </a:xfrm>
          <a:prstGeom prst="downArrowCallout">
            <a:avLst>
              <a:gd name="adj1" fmla="val 22439"/>
              <a:gd name="adj2" fmla="val 24001"/>
              <a:gd name="adj3" fmla="val 25000"/>
              <a:gd name="adj4" fmla="val 64605"/>
            </a:avLst>
          </a:prstGeom>
          <a:solidFill>
            <a:srgbClr val="76D346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Ansprechstelle</a:t>
            </a:r>
          </a:p>
          <a:p>
            <a:pPr algn="ctr"/>
            <a:r>
              <a:rPr lang="de-DE" sz="1400" dirty="0">
                <a:solidFill>
                  <a:schemeClr val="tx1"/>
                </a:solidFill>
              </a:rPr>
              <a:t>Telefon 0491/9198-195</a:t>
            </a:r>
          </a:p>
          <a:p>
            <a:pPr algn="ctr"/>
            <a:r>
              <a:rPr lang="de-DE" sz="1400" dirty="0">
                <a:solidFill>
                  <a:schemeClr val="tx1"/>
                </a:solidFill>
              </a:rPr>
              <a:t>ansprechstelle@reformiert.de</a:t>
            </a: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20ABBEAF-8B79-42DA-AD7E-FE196C9259BF}"/>
              </a:ext>
            </a:extLst>
          </p:cNvPr>
          <p:cNvSpPr/>
          <p:nvPr/>
        </p:nvSpPr>
        <p:spPr>
          <a:xfrm>
            <a:off x="112507" y="3819517"/>
            <a:ext cx="5295180" cy="2352961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dirty="0">
                <a:solidFill>
                  <a:srgbClr val="76D346"/>
                </a:solidFill>
              </a:rPr>
              <a:t>Fachstelle sexualisierte Gewalt</a:t>
            </a: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2BE4D657-0DCF-43B2-A68A-CAC00F0FCC33}"/>
              </a:ext>
            </a:extLst>
          </p:cNvPr>
          <p:cNvSpPr txBox="1"/>
          <p:nvPr/>
        </p:nvSpPr>
        <p:spPr>
          <a:xfrm>
            <a:off x="201826" y="4501905"/>
            <a:ext cx="1260000" cy="5796000"/>
          </a:xfrm>
          <a:prstGeom prst="downArrowCallout">
            <a:avLst>
              <a:gd name="adj1" fmla="val 21831"/>
              <a:gd name="adj2" fmla="val 25000"/>
              <a:gd name="adj3" fmla="val 25000"/>
              <a:gd name="adj4" fmla="val 10167"/>
            </a:avLst>
          </a:prstGeom>
          <a:solidFill>
            <a:srgbClr val="FF4520"/>
          </a:solidFill>
          <a:ln>
            <a:solidFill>
              <a:schemeClr val="bg1"/>
            </a:solidFill>
          </a:ln>
        </p:spPr>
        <p:txBody>
          <a:bodyPr wrap="none" rtlCol="0" anchor="ctr">
            <a:spAutoFit/>
          </a:bodyPr>
          <a:lstStyle/>
          <a:p>
            <a:r>
              <a:rPr lang="de-DE" sz="1400" dirty="0">
                <a:solidFill>
                  <a:schemeClr val="bg1"/>
                </a:solidFill>
              </a:rPr>
              <a:t>unbegründeter </a:t>
            </a:r>
          </a:p>
          <a:p>
            <a:pPr algn="ctr"/>
            <a:r>
              <a:rPr lang="de-DE" sz="1400" dirty="0">
                <a:solidFill>
                  <a:schemeClr val="bg1"/>
                </a:solidFill>
              </a:rPr>
              <a:t>Verdacht</a:t>
            </a: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BEAA9639-BB54-4C4D-B4F2-6DD6BF23D9EB}"/>
              </a:ext>
            </a:extLst>
          </p:cNvPr>
          <p:cNvSpPr/>
          <p:nvPr/>
        </p:nvSpPr>
        <p:spPr>
          <a:xfrm>
            <a:off x="233348" y="11306496"/>
            <a:ext cx="5108201" cy="576000"/>
          </a:xfrm>
          <a:prstGeom prst="rect">
            <a:avLst/>
          </a:prstGeom>
          <a:solidFill>
            <a:srgbClr val="BD38A4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bg1"/>
                </a:solidFill>
              </a:rPr>
              <a:t>individuelle und institutionelle</a:t>
            </a:r>
          </a:p>
          <a:p>
            <a:pPr algn="ctr"/>
            <a:r>
              <a:rPr lang="de-DE" sz="1600" dirty="0">
                <a:solidFill>
                  <a:schemeClr val="bg1"/>
                </a:solidFill>
              </a:rPr>
              <a:t>Aufarbeitung</a:t>
            </a:r>
            <a:r>
              <a:rPr lang="de-DE" sz="14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95" name="Textfeld 94">
            <a:extLst>
              <a:ext uri="{FF2B5EF4-FFF2-40B4-BE49-F238E27FC236}">
                <a16:creationId xmlns:a16="http://schemas.microsoft.com/office/drawing/2014/main" id="{A1B5C4D6-621A-4F93-9BB0-EBB05E655C1D}"/>
              </a:ext>
            </a:extLst>
          </p:cNvPr>
          <p:cNvSpPr txBox="1"/>
          <p:nvPr/>
        </p:nvSpPr>
        <p:spPr>
          <a:xfrm>
            <a:off x="4173965" y="2061383"/>
            <a:ext cx="1080000" cy="720000"/>
          </a:xfrm>
          <a:prstGeom prst="wedgeRoundRectCallout">
            <a:avLst>
              <a:gd name="adj1" fmla="val -113311"/>
              <a:gd name="adj2" fmla="val -39389"/>
              <a:gd name="adj3" fmla="val 16667"/>
            </a:avLst>
          </a:prstGeom>
          <a:solidFill>
            <a:schemeClr val="bg1"/>
          </a:solidFill>
          <a:ln w="12700">
            <a:solidFill>
              <a:srgbClr val="0B80F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1400" dirty="0">
                <a:solidFill>
                  <a:srgbClr val="00B0F0"/>
                </a:solidFill>
              </a:rPr>
              <a:t>Beratung</a:t>
            </a:r>
          </a:p>
          <a:p>
            <a:pPr algn="ctr"/>
            <a:r>
              <a:rPr lang="de-DE" sz="1400" dirty="0">
                <a:solidFill>
                  <a:srgbClr val="00B0F0"/>
                </a:solidFill>
              </a:rPr>
              <a:t>zu ihren Rechten</a:t>
            </a:r>
            <a:endParaRPr lang="de-DE" dirty="0">
              <a:solidFill>
                <a:srgbClr val="00B0F0"/>
              </a:solidFill>
            </a:endParaRPr>
          </a:p>
        </p:txBody>
      </p:sp>
      <p:sp>
        <p:nvSpPr>
          <p:cNvPr id="96" name="Textfeld 95">
            <a:extLst>
              <a:ext uri="{FF2B5EF4-FFF2-40B4-BE49-F238E27FC236}">
                <a16:creationId xmlns:a16="http://schemas.microsoft.com/office/drawing/2014/main" id="{A5B074BB-9239-49C8-858A-098269374B12}"/>
              </a:ext>
            </a:extLst>
          </p:cNvPr>
          <p:cNvSpPr txBox="1"/>
          <p:nvPr/>
        </p:nvSpPr>
        <p:spPr>
          <a:xfrm>
            <a:off x="314269" y="2069625"/>
            <a:ext cx="1080000" cy="720000"/>
          </a:xfrm>
          <a:prstGeom prst="wedgeRoundRectCallout">
            <a:avLst>
              <a:gd name="adj1" fmla="val 103143"/>
              <a:gd name="adj2" fmla="val -41822"/>
              <a:gd name="adj3" fmla="val 16667"/>
            </a:avLst>
          </a:prstGeom>
          <a:solidFill>
            <a:schemeClr val="bg1"/>
          </a:solidFill>
          <a:ln w="12700">
            <a:solidFill>
              <a:srgbClr val="182FA3"/>
            </a:solidFill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de-DE" sz="1400" dirty="0">
                <a:solidFill>
                  <a:srgbClr val="182FA3"/>
                </a:solidFill>
              </a:rPr>
              <a:t>Beratung</a:t>
            </a:r>
          </a:p>
          <a:p>
            <a:pPr algn="ctr"/>
            <a:r>
              <a:rPr lang="de-DE" sz="1400" dirty="0">
                <a:solidFill>
                  <a:srgbClr val="182FA3"/>
                </a:solidFill>
              </a:rPr>
              <a:t>zur Melde-</a:t>
            </a:r>
          </a:p>
          <a:p>
            <a:pPr algn="ctr"/>
            <a:r>
              <a:rPr lang="de-DE" sz="1400" dirty="0" err="1">
                <a:solidFill>
                  <a:srgbClr val="182FA3"/>
                </a:solidFill>
              </a:rPr>
              <a:t>pflicht</a:t>
            </a:r>
            <a:endParaRPr lang="de-DE" dirty="0">
              <a:solidFill>
                <a:srgbClr val="182FA3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029E040-8A6B-4F35-A3EC-E76228059BD5}"/>
              </a:ext>
            </a:extLst>
          </p:cNvPr>
          <p:cNvSpPr txBox="1"/>
          <p:nvPr/>
        </p:nvSpPr>
        <p:spPr>
          <a:xfrm flipH="1">
            <a:off x="2247448" y="3452294"/>
            <a:ext cx="1080000" cy="360000"/>
          </a:xfrm>
          <a:prstGeom prst="foldedCorner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/>
              <a:t>Meldung  </a:t>
            </a:r>
          </a:p>
        </p:txBody>
      </p:sp>
      <p:pic>
        <p:nvPicPr>
          <p:cNvPr id="13" name="Grafik 12" descr="Warnung mit einfarbiger Füllung">
            <a:extLst>
              <a:ext uri="{FF2B5EF4-FFF2-40B4-BE49-F238E27FC236}">
                <a16:creationId xmlns:a16="http://schemas.microsoft.com/office/drawing/2014/main" id="{6EE06C75-E101-46DF-BE78-69586E9D89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242747" y="3196963"/>
            <a:ext cx="362008" cy="362008"/>
          </a:xfrm>
          <a:prstGeom prst="rect">
            <a:avLst/>
          </a:prstGeom>
        </p:spPr>
      </p:pic>
      <p:sp>
        <p:nvSpPr>
          <p:cNvPr id="10" name="Pfeil: nach rechts 9">
            <a:extLst>
              <a:ext uri="{FF2B5EF4-FFF2-40B4-BE49-F238E27FC236}">
                <a16:creationId xmlns:a16="http://schemas.microsoft.com/office/drawing/2014/main" id="{2F37792E-87D8-49CB-8175-EB5528F179F9}"/>
              </a:ext>
            </a:extLst>
          </p:cNvPr>
          <p:cNvSpPr/>
          <p:nvPr/>
        </p:nvSpPr>
        <p:spPr>
          <a:xfrm flipH="1">
            <a:off x="5537212" y="4839851"/>
            <a:ext cx="619517" cy="540000"/>
          </a:xfrm>
          <a:prstGeom prst="rightArrow">
            <a:avLst/>
          </a:prstGeom>
          <a:solidFill>
            <a:srgbClr val="FA1571"/>
          </a:solidFill>
          <a:ln w="28575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Pfeil: nach rechts 29">
            <a:extLst>
              <a:ext uri="{FF2B5EF4-FFF2-40B4-BE49-F238E27FC236}">
                <a16:creationId xmlns:a16="http://schemas.microsoft.com/office/drawing/2014/main" id="{391D518F-571A-4667-945E-B6672AD654E2}"/>
              </a:ext>
            </a:extLst>
          </p:cNvPr>
          <p:cNvSpPr/>
          <p:nvPr/>
        </p:nvSpPr>
        <p:spPr>
          <a:xfrm>
            <a:off x="2126933" y="5817527"/>
            <a:ext cx="4029796" cy="612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28575">
            <a:solidFill>
              <a:srgbClr val="FF452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535238" lvl="5" defTabSz="450850"/>
            <a:r>
              <a:rPr lang="de-DE" sz="1400" dirty="0">
                <a:solidFill>
                  <a:srgbClr val="76D346"/>
                </a:solidFill>
              </a:rPr>
              <a:t>      </a:t>
            </a:r>
            <a:r>
              <a:rPr lang="de-DE" sz="1400" dirty="0">
                <a:solidFill>
                  <a:srgbClr val="FF4520"/>
                </a:solidFill>
              </a:rPr>
              <a:t>Beratung</a:t>
            </a:r>
          </a:p>
        </p:txBody>
      </p:sp>
      <p:sp>
        <p:nvSpPr>
          <p:cNvPr id="43" name="Pfeil: nach rechts 42">
            <a:extLst>
              <a:ext uri="{FF2B5EF4-FFF2-40B4-BE49-F238E27FC236}">
                <a16:creationId xmlns:a16="http://schemas.microsoft.com/office/drawing/2014/main" id="{6DA84D25-94CF-4724-9B2C-C9EAEB8CCE23}"/>
              </a:ext>
            </a:extLst>
          </p:cNvPr>
          <p:cNvSpPr/>
          <p:nvPr/>
        </p:nvSpPr>
        <p:spPr>
          <a:xfrm>
            <a:off x="4724400" y="6862616"/>
            <a:ext cx="1457699" cy="612000"/>
          </a:xfrm>
          <a:prstGeom prst="rightArrow">
            <a:avLst/>
          </a:prstGeom>
          <a:solidFill>
            <a:schemeClr val="bg1"/>
          </a:solidFill>
          <a:ln w="28575">
            <a:solidFill>
              <a:srgbClr val="B7050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rgbClr val="B7050C"/>
                </a:solidFill>
              </a:rPr>
              <a:t>Beratung</a:t>
            </a:r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A6A759EF-7BE6-4723-9D2A-C3CD863BA0F7}"/>
              </a:ext>
            </a:extLst>
          </p:cNvPr>
          <p:cNvSpPr/>
          <p:nvPr/>
        </p:nvSpPr>
        <p:spPr>
          <a:xfrm rot="5400000">
            <a:off x="3004382" y="8176034"/>
            <a:ext cx="6944924" cy="468000"/>
          </a:xfrm>
          <a:prstGeom prst="rect">
            <a:avLst/>
          </a:prstGeom>
          <a:solidFill>
            <a:srgbClr val="FFBC16"/>
          </a:solidFill>
          <a:ln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Kirchenleitung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48" name="Pfeil: nach rechts 47">
            <a:extLst>
              <a:ext uri="{FF2B5EF4-FFF2-40B4-BE49-F238E27FC236}">
                <a16:creationId xmlns:a16="http://schemas.microsoft.com/office/drawing/2014/main" id="{E9218555-4852-4936-A7D3-2128F9D69C6F}"/>
              </a:ext>
            </a:extLst>
          </p:cNvPr>
          <p:cNvSpPr/>
          <p:nvPr/>
        </p:nvSpPr>
        <p:spPr>
          <a:xfrm>
            <a:off x="4724401" y="11286138"/>
            <a:ext cx="1476276" cy="612000"/>
          </a:xfrm>
          <a:prstGeom prst="rightArrow">
            <a:avLst/>
          </a:prstGeom>
          <a:solidFill>
            <a:schemeClr val="bg1"/>
          </a:solidFill>
          <a:ln w="28575">
            <a:solidFill>
              <a:srgbClr val="BD38A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rgbClr val="BD38A4"/>
                </a:solidFill>
              </a:rPr>
              <a:t>Beratung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F52FF-D77F-4406-B21F-04229BA0592D}"/>
              </a:ext>
            </a:extLst>
          </p:cNvPr>
          <p:cNvSpPr txBox="1"/>
          <p:nvPr/>
        </p:nvSpPr>
        <p:spPr>
          <a:xfrm>
            <a:off x="2166664" y="7522798"/>
            <a:ext cx="34644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de-DE" sz="1600" dirty="0">
                <a:solidFill>
                  <a:schemeClr val="bg1"/>
                </a:solidFill>
              </a:rPr>
              <a:t>Einschaltung der Strafverfolgungs- und staatlichen Aufsichtsbehörden</a:t>
            </a:r>
            <a:endParaRPr lang="de-DE" sz="1600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2B5763BE-024B-4AD8-BD7E-AF40EB16B349}"/>
              </a:ext>
            </a:extLst>
          </p:cNvPr>
          <p:cNvSpPr txBox="1"/>
          <p:nvPr/>
        </p:nvSpPr>
        <p:spPr>
          <a:xfrm>
            <a:off x="2178204" y="8490281"/>
            <a:ext cx="34482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indent="266700" algn="ctr"/>
            <a:r>
              <a:rPr lang="de-DE" sz="1600" dirty="0">
                <a:solidFill>
                  <a:schemeClr val="bg1"/>
                </a:solidFill>
              </a:rPr>
              <a:t>Erwägung arbeits- bzw. </a:t>
            </a:r>
          </a:p>
          <a:p>
            <a:pPr marL="0" lvl="1" algn="ctr"/>
            <a:r>
              <a:rPr lang="de-DE" sz="1600" dirty="0">
                <a:solidFill>
                  <a:schemeClr val="bg1"/>
                </a:solidFill>
              </a:rPr>
              <a:t>dienstrechtlicher Maßnahmen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EE703168-2C6C-4593-B5F7-7C8CD7282A25}"/>
              </a:ext>
            </a:extLst>
          </p:cNvPr>
          <p:cNvSpPr txBox="1"/>
          <p:nvPr/>
        </p:nvSpPr>
        <p:spPr>
          <a:xfrm>
            <a:off x="2163313" y="9501187"/>
            <a:ext cx="34482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de-DE" sz="1600" dirty="0">
                <a:solidFill>
                  <a:schemeClr val="bg1"/>
                </a:solidFill>
              </a:rPr>
              <a:t>interne und externe </a:t>
            </a:r>
          </a:p>
          <a:p>
            <a:pPr marL="0" lvl="1" algn="ctr"/>
            <a:r>
              <a:rPr lang="de-DE" sz="1600" dirty="0">
                <a:solidFill>
                  <a:schemeClr val="bg1"/>
                </a:solidFill>
              </a:rPr>
              <a:t>Kommunikation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18DBA48F-A0ED-4ED9-90AA-249014D1CD36}"/>
              </a:ext>
            </a:extLst>
          </p:cNvPr>
          <p:cNvSpPr txBox="1"/>
          <p:nvPr/>
        </p:nvSpPr>
        <p:spPr>
          <a:xfrm>
            <a:off x="1496306" y="4502101"/>
            <a:ext cx="1260000" cy="1584000"/>
          </a:xfrm>
          <a:prstGeom prst="downArrowCallout">
            <a:avLst>
              <a:gd name="adj1" fmla="val 22834"/>
              <a:gd name="adj2" fmla="val 25000"/>
              <a:gd name="adj3" fmla="val 25000"/>
              <a:gd name="adj4" fmla="val 36802"/>
            </a:avLst>
          </a:prstGeom>
          <a:solidFill>
            <a:srgbClr val="FF4520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de-DE" sz="1400" dirty="0">
                <a:solidFill>
                  <a:schemeClr val="bg1"/>
                </a:solidFill>
              </a:rPr>
              <a:t>vager</a:t>
            </a:r>
          </a:p>
          <a:p>
            <a:pPr algn="ctr"/>
            <a:r>
              <a:rPr lang="de-DE" sz="1400" dirty="0">
                <a:solidFill>
                  <a:schemeClr val="bg1"/>
                </a:solidFill>
              </a:rPr>
              <a:t>Verdacht</a:t>
            </a:r>
          </a:p>
        </p:txBody>
      </p:sp>
    </p:spTree>
    <p:extLst>
      <p:ext uri="{BB962C8B-B14F-4D97-AF65-F5344CB8AC3E}">
        <p14:creationId xmlns:p14="http://schemas.microsoft.com/office/powerpoint/2010/main" val="1580929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rafik 28">
            <a:extLst>
              <a:ext uri="{FF2B5EF4-FFF2-40B4-BE49-F238E27FC236}">
                <a16:creationId xmlns:a16="http://schemas.microsoft.com/office/drawing/2014/main" id="{5A7DCA94-A752-41C6-AA35-22DADAD87B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547" b="-1"/>
          <a:stretch/>
        </p:blipFill>
        <p:spPr>
          <a:xfrm>
            <a:off x="3875" y="0"/>
            <a:ext cx="6858000" cy="923311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0CB382AD-454D-499C-AAFC-75AAC5E68C7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460" y="6215080"/>
            <a:ext cx="5503726" cy="5700790"/>
          </a:xfrm>
          <a:prstGeom prst="rect">
            <a:avLst/>
          </a:prstGeom>
        </p:spPr>
      </p:pic>
      <p:graphicFrame>
        <p:nvGraphicFramePr>
          <p:cNvPr id="20" name="Diagramm 19">
            <a:extLst>
              <a:ext uri="{FF2B5EF4-FFF2-40B4-BE49-F238E27FC236}">
                <a16:creationId xmlns:a16="http://schemas.microsoft.com/office/drawing/2014/main" id="{7581FC18-759A-48E5-846B-EB38EE4001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64974187"/>
              </p:ext>
            </p:extLst>
          </p:nvPr>
        </p:nvGraphicFramePr>
        <p:xfrm>
          <a:off x="2504391" y="6471932"/>
          <a:ext cx="4227681" cy="504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2" name="Textfeld 21">
            <a:extLst>
              <a:ext uri="{FF2B5EF4-FFF2-40B4-BE49-F238E27FC236}">
                <a16:creationId xmlns:a16="http://schemas.microsoft.com/office/drawing/2014/main" id="{47993D4C-6716-48E9-AF36-9D9016D6B9B3}"/>
              </a:ext>
            </a:extLst>
          </p:cNvPr>
          <p:cNvSpPr txBox="1"/>
          <p:nvPr/>
        </p:nvSpPr>
        <p:spPr>
          <a:xfrm>
            <a:off x="3312072" y="6439550"/>
            <a:ext cx="3420000" cy="77367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400" b="1" dirty="0">
                <a:solidFill>
                  <a:srgbClr val="FFE61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Erkennen:</a:t>
            </a:r>
            <a:r>
              <a:rPr lang="de-DE" sz="1400" dirty="0">
                <a:solidFill>
                  <a:srgbClr val="FFE61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Verdachtsmomente ernst nehmen, eindeutig benennen und nicht bagatellisieren.</a:t>
            </a:r>
            <a:endParaRPr lang="de-DE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3545CDE5-FC03-4762-8F2B-00DF71772357}"/>
              </a:ext>
            </a:extLst>
          </p:cNvPr>
          <p:cNvSpPr txBox="1"/>
          <p:nvPr/>
        </p:nvSpPr>
        <p:spPr>
          <a:xfrm>
            <a:off x="3260278" y="7431863"/>
            <a:ext cx="3420000" cy="77367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400" b="1" dirty="0">
                <a:solidFill>
                  <a:srgbClr val="FFBC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Ruhe bewahren:</a:t>
            </a:r>
            <a:r>
              <a:rPr lang="de-DE" sz="1400" dirty="0">
                <a:solidFill>
                  <a:srgbClr val="FFBC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Überlegt und nicht überstürzt handeln. Den Verfahrensschritten des</a:t>
            </a:r>
            <a:r>
              <a:rPr lang="de-DE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Interventionsleitfadens folgen.</a:t>
            </a:r>
            <a:endParaRPr lang="de-DE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DCEF11B5-B4F0-4D65-8B0B-ACD9F1C070D6}"/>
              </a:ext>
            </a:extLst>
          </p:cNvPr>
          <p:cNvSpPr txBox="1"/>
          <p:nvPr/>
        </p:nvSpPr>
        <p:spPr>
          <a:xfrm>
            <a:off x="3312072" y="8424176"/>
            <a:ext cx="3420000" cy="77367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400" b="1" dirty="0">
                <a:solidFill>
                  <a:srgbClr val="FF45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Nachfragen: </a:t>
            </a:r>
            <a:r>
              <a:rPr lang="de-DE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Beratung der Ansprechstelle in Anspruch nehmen, um zu einer </a:t>
            </a:r>
            <a:r>
              <a:rPr lang="de-DE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fachlichen Einschätzung des Vorfalls </a:t>
            </a:r>
            <a:r>
              <a:rPr lang="de-DE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 gelangen.</a:t>
            </a:r>
            <a:r>
              <a:rPr lang="de-DE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BFB9605A-2535-4380-AB32-74A69DA65C65}"/>
              </a:ext>
            </a:extLst>
          </p:cNvPr>
          <p:cNvSpPr txBox="1"/>
          <p:nvPr/>
        </p:nvSpPr>
        <p:spPr>
          <a:xfrm>
            <a:off x="3312072" y="9442350"/>
            <a:ext cx="3420000" cy="7736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400" b="1" dirty="0">
                <a:solidFill>
                  <a:srgbClr val="B7050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Sicherheit herstellen:</a:t>
            </a:r>
            <a:r>
              <a:rPr lang="de-DE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Strafverfolgungs-behörden beim Verdacht einer Straftat frühzeitig benachrichtigen.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4D55D8C0-04DA-4CD3-92AE-C4D5CE1C074A}"/>
              </a:ext>
            </a:extLst>
          </p:cNvPr>
          <p:cNvSpPr txBox="1"/>
          <p:nvPr/>
        </p:nvSpPr>
        <p:spPr>
          <a:xfrm>
            <a:off x="3315921" y="10385002"/>
            <a:ext cx="3456000" cy="77367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400" b="1" dirty="0">
                <a:solidFill>
                  <a:srgbClr val="BD38A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Tatpersonen stoppen: </a:t>
            </a:r>
            <a:r>
              <a:rPr lang="de-DE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Betroffene Personen unterstützen und schützen</a:t>
            </a:r>
            <a:r>
              <a:rPr lang="de-DE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Weitere Taten, auch an Dritten, verhindern.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B5CF7914-1835-429B-8A49-6D94538F6185}"/>
              </a:ext>
            </a:extLst>
          </p:cNvPr>
          <p:cNvSpPr txBox="1"/>
          <p:nvPr/>
        </p:nvSpPr>
        <p:spPr>
          <a:xfrm>
            <a:off x="0" y="4873663"/>
            <a:ext cx="6858000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E6E6E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Eine erste Konfrontation mit einem Verdacht auf sexualisierte Gewalt kann vielfältige Emotionen und Handlungsimpulse auslösen. Eine grun</a:t>
            </a:r>
            <a:r>
              <a:rPr lang="de-DE" dirty="0">
                <a:solidFill>
                  <a:srgbClr val="E6E6E6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de-DE" dirty="0">
                <a:solidFill>
                  <a:srgbClr val="E6E6E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legende Orientierung bietet in einem solchen Fall das Handlungs-schema</a:t>
            </a:r>
            <a:r>
              <a:rPr lang="de-DE" b="1" dirty="0">
                <a:solidFill>
                  <a:srgbClr val="E6E6E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dirty="0">
                <a:ln>
                  <a:solidFill>
                    <a:srgbClr val="FDD90F"/>
                  </a:solidFill>
                </a:ln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de-DE" dirty="0">
                <a:ln>
                  <a:solidFill>
                    <a:srgbClr val="FFB010"/>
                  </a:solidFill>
                </a:ln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de-DE" dirty="0">
                <a:ln>
                  <a:solidFill>
                    <a:srgbClr val="FD3E1A"/>
                  </a:solidFill>
                </a:ln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de-DE" dirty="0">
                <a:ln>
                  <a:solidFill>
                    <a:srgbClr val="AB0007"/>
                  </a:solidFill>
                </a:ln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de-DE" dirty="0">
                <a:ln>
                  <a:solidFill>
                    <a:srgbClr val="B13199"/>
                  </a:solidFill>
                </a:ln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 </a:t>
            </a:r>
            <a:r>
              <a:rPr lang="de-DE" dirty="0">
                <a:solidFill>
                  <a:srgbClr val="E6E6E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machen:</a:t>
            </a:r>
            <a:endParaRPr lang="de-DE" dirty="0">
              <a:solidFill>
                <a:srgbClr val="E6E6E6"/>
              </a:solidFill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FB2186A7-1D08-4825-A074-0FA6AFDC1D7C}"/>
              </a:ext>
            </a:extLst>
          </p:cNvPr>
          <p:cNvSpPr txBox="1"/>
          <p:nvPr/>
        </p:nvSpPr>
        <p:spPr>
          <a:xfrm>
            <a:off x="-5338" y="4010421"/>
            <a:ext cx="6858000" cy="72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marL="1081088" algn="ctr"/>
            <a:r>
              <a:rPr lang="de-DE" sz="2400" dirty="0">
                <a:ln>
                  <a:solidFill>
                    <a:srgbClr val="FDD90F"/>
                  </a:solidFill>
                </a:ln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de-DE" sz="2400" dirty="0">
                <a:ln>
                  <a:solidFill>
                    <a:srgbClr val="FFB010"/>
                  </a:solidFill>
                </a:ln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de-DE" sz="2400" dirty="0">
                <a:ln>
                  <a:solidFill>
                    <a:srgbClr val="FD3E1A"/>
                  </a:solidFill>
                </a:ln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de-DE" sz="2400" dirty="0">
                <a:ln>
                  <a:solidFill>
                    <a:srgbClr val="AB0007"/>
                  </a:solidFill>
                </a:ln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de-DE" sz="2400" dirty="0">
                <a:ln>
                  <a:solidFill>
                    <a:srgbClr val="B13199"/>
                  </a:solidFill>
                </a:ln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 </a:t>
            </a:r>
            <a:r>
              <a:rPr lang="de-DE" sz="24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machen</a:t>
            </a:r>
            <a:endParaRPr lang="de-DE" sz="2400" dirty="0">
              <a:solidFill>
                <a:srgbClr val="E6E6E6"/>
              </a:solidFill>
            </a:endParaRP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7BB087BE-605C-4F85-A0ED-835777581DCE}"/>
              </a:ext>
            </a:extLst>
          </p:cNvPr>
          <p:cNvSpPr/>
          <p:nvPr/>
        </p:nvSpPr>
        <p:spPr>
          <a:xfrm>
            <a:off x="20369" y="4005303"/>
            <a:ext cx="1080000" cy="720000"/>
          </a:xfrm>
          <a:prstGeom prst="rect">
            <a:avLst/>
          </a:prstGeom>
          <a:solidFill>
            <a:srgbClr val="FFE61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6" name="Grafik 15" descr="Zahnräder mit einfarbiger Füllung">
            <a:extLst>
              <a:ext uri="{FF2B5EF4-FFF2-40B4-BE49-F238E27FC236}">
                <a16:creationId xmlns:a16="http://schemas.microsoft.com/office/drawing/2014/main" id="{6CA6AA47-92FC-4640-9E0D-83FFE9A262F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74920" y="4008347"/>
            <a:ext cx="720000" cy="720000"/>
          </a:xfrm>
          <a:prstGeom prst="rect">
            <a:avLst/>
          </a:prstGeom>
        </p:spPr>
      </p:pic>
      <p:sp>
        <p:nvSpPr>
          <p:cNvPr id="21" name="Textfeld 20">
            <a:extLst>
              <a:ext uri="{FF2B5EF4-FFF2-40B4-BE49-F238E27FC236}">
                <a16:creationId xmlns:a16="http://schemas.microsoft.com/office/drawing/2014/main" id="{D145F1D6-181F-439E-84C8-4F4B37AA4071}"/>
              </a:ext>
            </a:extLst>
          </p:cNvPr>
          <p:cNvSpPr txBox="1"/>
          <p:nvPr/>
        </p:nvSpPr>
        <p:spPr>
          <a:xfrm>
            <a:off x="21875" y="1953779"/>
            <a:ext cx="6840000" cy="163121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square" rtlCol="0" anchor="ctr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Der Interventionsleitfaden beschreibt einen verbindlichen Verfahrens-ablauf, dem bei Verdachtsmomenten sexualisierter Gewalt zu folgen ist. </a:t>
            </a:r>
          </a:p>
          <a:p>
            <a:endParaRPr lang="de-DE" sz="1000" dirty="0">
              <a:solidFill>
                <a:schemeClr val="bg1"/>
              </a:solidFill>
            </a:endParaRPr>
          </a:p>
          <a:p>
            <a:r>
              <a:rPr lang="de-DE" dirty="0">
                <a:solidFill>
                  <a:schemeClr val="bg1"/>
                </a:solidFill>
              </a:rPr>
              <a:t>Ziel ist es, dass die Handlungsschritte nicht nur den gesetzlichen An-forderungen genügen, sondern auch, </a:t>
            </a:r>
            <a:r>
              <a:rPr lang="de-D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dass sie verantwortungsvoll und achtsam im Blick auf die betroffenen Personen ausgeführt werden.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1BD12E3B-8EF7-4544-9676-3B70E30C22C6}"/>
              </a:ext>
            </a:extLst>
          </p:cNvPr>
          <p:cNvSpPr txBox="1"/>
          <p:nvPr/>
        </p:nvSpPr>
        <p:spPr>
          <a:xfrm>
            <a:off x="0" y="1065163"/>
            <a:ext cx="6858000" cy="72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marL="1081088" algn="ctr"/>
            <a:r>
              <a:rPr lang="de-DE" sz="24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Interventionsleitfaden</a:t>
            </a:r>
            <a:endParaRPr lang="de-DE" sz="2400" dirty="0">
              <a:solidFill>
                <a:schemeClr val="bg1"/>
              </a:solidFill>
            </a:endParaRP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757B2674-23EB-4631-9275-EB1574237B9F}"/>
              </a:ext>
            </a:extLst>
          </p:cNvPr>
          <p:cNvSpPr/>
          <p:nvPr/>
        </p:nvSpPr>
        <p:spPr>
          <a:xfrm>
            <a:off x="10512" y="1060991"/>
            <a:ext cx="1080000" cy="720000"/>
          </a:xfrm>
          <a:prstGeom prst="rect">
            <a:avLst/>
          </a:prstGeom>
          <a:solidFill>
            <a:srgbClr val="76D34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25" name="Grafik 24">
            <a:extLst>
              <a:ext uri="{FF2B5EF4-FFF2-40B4-BE49-F238E27FC236}">
                <a16:creationId xmlns:a16="http://schemas.microsoft.com/office/drawing/2014/main" id="{BEC82625-846A-4A25-8D52-C0E9FF8F8C39}"/>
              </a:ext>
            </a:extLst>
          </p:cNvPr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7" y="1089456"/>
            <a:ext cx="76417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093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feld 33">
            <a:extLst>
              <a:ext uri="{FF2B5EF4-FFF2-40B4-BE49-F238E27FC236}">
                <a16:creationId xmlns:a16="http://schemas.microsoft.com/office/drawing/2014/main" id="{4E99EEE3-9340-4EAB-93AC-7EE57652ABD1}"/>
              </a:ext>
            </a:extLst>
          </p:cNvPr>
          <p:cNvSpPr txBox="1"/>
          <p:nvPr/>
        </p:nvSpPr>
        <p:spPr>
          <a:xfrm>
            <a:off x="70837" y="3385530"/>
            <a:ext cx="6732000" cy="2916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lvl="1"/>
            <a:endParaRPr lang="de-DE" dirty="0"/>
          </a:p>
        </p:txBody>
      </p:sp>
      <p:pic>
        <p:nvPicPr>
          <p:cNvPr id="29" name="Grafik 28">
            <a:extLst>
              <a:ext uri="{FF2B5EF4-FFF2-40B4-BE49-F238E27FC236}">
                <a16:creationId xmlns:a16="http://schemas.microsoft.com/office/drawing/2014/main" id="{5A7DCA94-A752-41C6-AA35-22DADAD87B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547" b="-1"/>
          <a:stretch/>
        </p:blipFill>
        <p:spPr>
          <a:xfrm>
            <a:off x="3875" y="0"/>
            <a:ext cx="6858000" cy="923311"/>
          </a:xfrm>
          <a:prstGeom prst="rect">
            <a:avLst/>
          </a:prstGeom>
        </p:spPr>
      </p:pic>
      <p:sp>
        <p:nvSpPr>
          <p:cNvPr id="16" name="Textfeld 15">
            <a:extLst>
              <a:ext uri="{FF2B5EF4-FFF2-40B4-BE49-F238E27FC236}">
                <a16:creationId xmlns:a16="http://schemas.microsoft.com/office/drawing/2014/main" id="{D41DD19C-B6BA-4DDA-A1BE-0DC2720B0554}"/>
              </a:ext>
            </a:extLst>
          </p:cNvPr>
          <p:cNvSpPr txBox="1"/>
          <p:nvPr/>
        </p:nvSpPr>
        <p:spPr>
          <a:xfrm>
            <a:off x="95473" y="3634912"/>
            <a:ext cx="2340000" cy="896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28600" algn="l"/>
              </a:tabLst>
              <a:defRPr/>
            </a:pPr>
            <a:r>
              <a:rPr lang="de-DE" sz="1600" dirty="0">
                <a:solidFill>
                  <a:schemeClr val="bg1"/>
                </a:solidFill>
                <a:effectLst/>
              </a:rPr>
              <a:t>Bereitschaft </a:t>
            </a:r>
            <a:r>
              <a:rPr lang="de-DE" sz="1600" dirty="0">
                <a:solidFill>
                  <a:schemeClr val="bg1"/>
                </a:solidFill>
              </a:rPr>
              <a:t>zeige</a:t>
            </a:r>
            <a:r>
              <a:rPr lang="de-DE" sz="1600" dirty="0">
                <a:solidFill>
                  <a:schemeClr val="bg1"/>
                </a:solidFill>
                <a:effectLst/>
              </a:rPr>
              <a:t>n, auch Belastendes anzuhören</a:t>
            </a:r>
            <a:endParaRPr lang="de-DE" sz="16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DE" dirty="0"/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EA3FD5C7-CEBA-4572-9E1D-C69023CC499F}"/>
              </a:ext>
            </a:extLst>
          </p:cNvPr>
          <p:cNvSpPr txBox="1"/>
          <p:nvPr/>
        </p:nvSpPr>
        <p:spPr>
          <a:xfrm>
            <a:off x="-47921" y="4404216"/>
            <a:ext cx="2340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Gefühle betroffener </a:t>
            </a:r>
          </a:p>
          <a:p>
            <a:pPr algn="ctr"/>
            <a:r>
              <a:rPr lang="de-DE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Personen respektieren</a:t>
            </a:r>
          </a:p>
          <a:p>
            <a:pPr algn="ctr"/>
            <a:endParaRPr lang="de-DE" dirty="0"/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67B7E292-ED83-46BA-BD65-4833EDD8545A}"/>
              </a:ext>
            </a:extLst>
          </p:cNvPr>
          <p:cNvSpPr txBox="1"/>
          <p:nvPr/>
        </p:nvSpPr>
        <p:spPr>
          <a:xfrm>
            <a:off x="17748" y="5179512"/>
            <a:ext cx="2520000" cy="896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28600" algn="l"/>
              </a:tabLst>
              <a:defRPr/>
            </a:pPr>
            <a:r>
              <a:rPr lang="de-DE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Betroffene Personen in weitere Schritte einbinden</a:t>
            </a:r>
          </a:p>
          <a:p>
            <a:endParaRPr lang="de-DE" dirty="0"/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2DCE1C6A-DCC8-40C2-BFF4-F848D262F0AB}"/>
              </a:ext>
            </a:extLst>
          </p:cNvPr>
          <p:cNvSpPr txBox="1"/>
          <p:nvPr/>
        </p:nvSpPr>
        <p:spPr>
          <a:xfrm>
            <a:off x="4038672" y="3634672"/>
            <a:ext cx="25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>
                <a:solidFill>
                  <a:schemeClr val="bg1"/>
                </a:solidFill>
                <a:effectLst/>
              </a:rPr>
              <a:t>Gehörtes nicht </a:t>
            </a:r>
          </a:p>
          <a:p>
            <a:pPr algn="ctr"/>
            <a:r>
              <a:rPr lang="de-DE" sz="1600" dirty="0">
                <a:solidFill>
                  <a:schemeClr val="bg1"/>
                </a:solidFill>
                <a:effectLst/>
              </a:rPr>
              <a:t>in Frage stellen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46DCB8FD-9BBE-497C-9685-F6F924E44C04}"/>
              </a:ext>
            </a:extLst>
          </p:cNvPr>
          <p:cNvSpPr txBox="1"/>
          <p:nvPr/>
        </p:nvSpPr>
        <p:spPr>
          <a:xfrm>
            <a:off x="4393891" y="4424316"/>
            <a:ext cx="25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 Erklärungen einfordern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DFC8FBA9-884C-4E5E-82CE-7FD967CA4FCE}"/>
              </a:ext>
            </a:extLst>
          </p:cNvPr>
          <p:cNvSpPr txBox="1"/>
          <p:nvPr/>
        </p:nvSpPr>
        <p:spPr>
          <a:xfrm>
            <a:off x="4305689" y="5195349"/>
            <a:ext cx="25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 Zusagen geben, </a:t>
            </a:r>
          </a:p>
          <a:p>
            <a:pPr algn="ctr"/>
            <a:r>
              <a:rPr lang="de-DE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nicht zu halten sind</a:t>
            </a:r>
          </a:p>
        </p:txBody>
      </p:sp>
      <p:sp>
        <p:nvSpPr>
          <p:cNvPr id="5" name="Flussdiagramm: Verbinder 4">
            <a:extLst>
              <a:ext uri="{FF2B5EF4-FFF2-40B4-BE49-F238E27FC236}">
                <a16:creationId xmlns:a16="http://schemas.microsoft.com/office/drawing/2014/main" id="{CA6F973E-6D92-437C-A3B1-1379720527C6}"/>
              </a:ext>
            </a:extLst>
          </p:cNvPr>
          <p:cNvSpPr/>
          <p:nvPr/>
        </p:nvSpPr>
        <p:spPr>
          <a:xfrm>
            <a:off x="2627028" y="3942019"/>
            <a:ext cx="1620000" cy="1620000"/>
          </a:xfrm>
          <a:prstGeom prst="flowChartConnector">
            <a:avLst/>
          </a:prstGeom>
          <a:solidFill>
            <a:srgbClr val="CED1D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</a:rPr>
              <a:t>Trauma-sensibler Umgang</a:t>
            </a:r>
          </a:p>
        </p:txBody>
      </p:sp>
      <p:sp>
        <p:nvSpPr>
          <p:cNvPr id="8" name="Halbbogen 7">
            <a:extLst>
              <a:ext uri="{FF2B5EF4-FFF2-40B4-BE49-F238E27FC236}">
                <a16:creationId xmlns:a16="http://schemas.microsoft.com/office/drawing/2014/main" id="{834095E7-3415-41BB-9C0A-82DA57CDFFFD}"/>
              </a:ext>
            </a:extLst>
          </p:cNvPr>
          <p:cNvSpPr/>
          <p:nvPr/>
        </p:nvSpPr>
        <p:spPr>
          <a:xfrm rot="16200000">
            <a:off x="2277000" y="3582018"/>
            <a:ext cx="2304000" cy="2340000"/>
          </a:xfrm>
          <a:prstGeom prst="blockArc">
            <a:avLst>
              <a:gd name="adj1" fmla="val 10780406"/>
              <a:gd name="adj2" fmla="val 21496970"/>
              <a:gd name="adj3" fmla="val 10547"/>
            </a:avLst>
          </a:prstGeom>
          <a:solidFill>
            <a:srgbClr val="76D346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7" name="Halbbogen 56">
            <a:extLst>
              <a:ext uri="{FF2B5EF4-FFF2-40B4-BE49-F238E27FC236}">
                <a16:creationId xmlns:a16="http://schemas.microsoft.com/office/drawing/2014/main" id="{D583BAD9-5C7E-40E8-B9C2-859BC6D5E891}"/>
              </a:ext>
            </a:extLst>
          </p:cNvPr>
          <p:cNvSpPr/>
          <p:nvPr/>
        </p:nvSpPr>
        <p:spPr>
          <a:xfrm rot="5400000" flipH="1">
            <a:off x="2322946" y="3600019"/>
            <a:ext cx="2304000" cy="2304000"/>
          </a:xfrm>
          <a:prstGeom prst="blockArc">
            <a:avLst>
              <a:gd name="adj1" fmla="val 10875935"/>
              <a:gd name="adj2" fmla="val 20445"/>
              <a:gd name="adj3" fmla="val 9854"/>
            </a:avLst>
          </a:prstGeom>
          <a:solidFill>
            <a:srgbClr val="FA157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Additionszeichen 10">
            <a:extLst>
              <a:ext uri="{FF2B5EF4-FFF2-40B4-BE49-F238E27FC236}">
                <a16:creationId xmlns:a16="http://schemas.microsoft.com/office/drawing/2014/main" id="{3CC3723A-E284-41B6-9D09-A5C9A5FD1439}"/>
              </a:ext>
            </a:extLst>
          </p:cNvPr>
          <p:cNvSpPr/>
          <p:nvPr/>
        </p:nvSpPr>
        <p:spPr>
          <a:xfrm>
            <a:off x="2390059" y="3751207"/>
            <a:ext cx="360000" cy="360000"/>
          </a:xfrm>
          <a:prstGeom prst="mathPlus">
            <a:avLst/>
          </a:prstGeom>
          <a:solidFill>
            <a:schemeClr val="bg1"/>
          </a:solidFill>
          <a:ln>
            <a:solidFill>
              <a:srgbClr val="77D54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7" name="Additionszeichen 46">
            <a:extLst>
              <a:ext uri="{FF2B5EF4-FFF2-40B4-BE49-F238E27FC236}">
                <a16:creationId xmlns:a16="http://schemas.microsoft.com/office/drawing/2014/main" id="{4898B1B0-96E9-4B4F-B4F6-3FBDB236A831}"/>
              </a:ext>
            </a:extLst>
          </p:cNvPr>
          <p:cNvSpPr/>
          <p:nvPr/>
        </p:nvSpPr>
        <p:spPr>
          <a:xfrm>
            <a:off x="2078942" y="4529401"/>
            <a:ext cx="360000" cy="360000"/>
          </a:xfrm>
          <a:prstGeom prst="mathPlus">
            <a:avLst/>
          </a:prstGeom>
          <a:solidFill>
            <a:schemeClr val="bg1"/>
          </a:solidFill>
          <a:ln>
            <a:solidFill>
              <a:srgbClr val="77D54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8" name="Additionszeichen 47">
            <a:extLst>
              <a:ext uri="{FF2B5EF4-FFF2-40B4-BE49-F238E27FC236}">
                <a16:creationId xmlns:a16="http://schemas.microsoft.com/office/drawing/2014/main" id="{22A5149E-01D8-45D6-985A-8467195CF981}"/>
              </a:ext>
            </a:extLst>
          </p:cNvPr>
          <p:cNvSpPr/>
          <p:nvPr/>
        </p:nvSpPr>
        <p:spPr>
          <a:xfrm>
            <a:off x="2359982" y="5271436"/>
            <a:ext cx="360000" cy="360000"/>
          </a:xfrm>
          <a:prstGeom prst="mathPlus">
            <a:avLst/>
          </a:prstGeom>
          <a:solidFill>
            <a:schemeClr val="bg1"/>
          </a:solidFill>
          <a:ln>
            <a:solidFill>
              <a:srgbClr val="77D54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3" name="Minuszeichen 52">
            <a:extLst>
              <a:ext uri="{FF2B5EF4-FFF2-40B4-BE49-F238E27FC236}">
                <a16:creationId xmlns:a16="http://schemas.microsoft.com/office/drawing/2014/main" id="{20320326-C286-469F-99FF-69E8A22E3AF5}"/>
              </a:ext>
            </a:extLst>
          </p:cNvPr>
          <p:cNvSpPr/>
          <p:nvPr/>
        </p:nvSpPr>
        <p:spPr>
          <a:xfrm>
            <a:off x="4085300" y="3728934"/>
            <a:ext cx="360000" cy="360000"/>
          </a:xfrm>
          <a:prstGeom prst="mathMinus">
            <a:avLst/>
          </a:prstGeom>
          <a:solidFill>
            <a:schemeClr val="bg1"/>
          </a:solidFill>
          <a:ln>
            <a:solidFill>
              <a:srgbClr val="F7136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" name="Minuszeichen 11">
            <a:extLst>
              <a:ext uri="{FF2B5EF4-FFF2-40B4-BE49-F238E27FC236}">
                <a16:creationId xmlns:a16="http://schemas.microsoft.com/office/drawing/2014/main" id="{D19F9487-E561-44F1-B557-098D15D56ABE}"/>
              </a:ext>
            </a:extLst>
          </p:cNvPr>
          <p:cNvSpPr/>
          <p:nvPr/>
        </p:nvSpPr>
        <p:spPr>
          <a:xfrm>
            <a:off x="4427891" y="4527398"/>
            <a:ext cx="360000" cy="360000"/>
          </a:xfrm>
          <a:prstGeom prst="mathMinus">
            <a:avLst/>
          </a:prstGeom>
          <a:solidFill>
            <a:schemeClr val="bg1"/>
          </a:solidFill>
          <a:ln>
            <a:solidFill>
              <a:srgbClr val="F7136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8" name="Minuszeichen 57">
            <a:extLst>
              <a:ext uri="{FF2B5EF4-FFF2-40B4-BE49-F238E27FC236}">
                <a16:creationId xmlns:a16="http://schemas.microsoft.com/office/drawing/2014/main" id="{E35AAEA9-8A25-4EEA-9510-A4A3D916AC05}"/>
              </a:ext>
            </a:extLst>
          </p:cNvPr>
          <p:cNvSpPr/>
          <p:nvPr/>
        </p:nvSpPr>
        <p:spPr>
          <a:xfrm>
            <a:off x="4169321" y="5269980"/>
            <a:ext cx="360000" cy="360000"/>
          </a:xfrm>
          <a:prstGeom prst="mathMinus">
            <a:avLst/>
          </a:prstGeom>
          <a:solidFill>
            <a:schemeClr val="bg1"/>
          </a:solidFill>
          <a:ln>
            <a:solidFill>
              <a:srgbClr val="F7136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8AFB7721-5BF0-4EA4-9C60-4186AA415F9A}"/>
              </a:ext>
            </a:extLst>
          </p:cNvPr>
          <p:cNvSpPr/>
          <p:nvPr/>
        </p:nvSpPr>
        <p:spPr>
          <a:xfrm>
            <a:off x="-28871" y="1084509"/>
            <a:ext cx="6858000" cy="71844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1088" algn="ctr">
              <a:lnSpc>
                <a:spcPct val="115000"/>
              </a:lnSpc>
            </a:pPr>
            <a:r>
              <a:rPr lang="de-DE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Kenntnisnahme eines Verdachtsfalls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4DC7CE9D-CBF6-4455-BC4A-04A9DD6BEE5D}"/>
              </a:ext>
            </a:extLst>
          </p:cNvPr>
          <p:cNvSpPr/>
          <p:nvPr/>
        </p:nvSpPr>
        <p:spPr>
          <a:xfrm>
            <a:off x="-40646" y="1084509"/>
            <a:ext cx="1080000" cy="720000"/>
          </a:xfrm>
          <a:prstGeom prst="rect">
            <a:avLst/>
          </a:prstGeom>
          <a:solidFill>
            <a:srgbClr val="FFBC1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22" name="Grafik 21" descr="Chat mit einfarbiger Füllung">
            <a:extLst>
              <a:ext uri="{FF2B5EF4-FFF2-40B4-BE49-F238E27FC236}">
                <a16:creationId xmlns:a16="http://schemas.microsoft.com/office/drawing/2014/main" id="{05810DD1-0F5A-43BC-9CDA-E6751FC671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3112" y="1092191"/>
            <a:ext cx="720000" cy="7200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213F7F6B-7566-4886-90AC-839DF5015C76}"/>
              </a:ext>
            </a:extLst>
          </p:cNvPr>
          <p:cNvSpPr txBox="1"/>
          <p:nvPr/>
        </p:nvSpPr>
        <p:spPr>
          <a:xfrm>
            <a:off x="17748" y="1994855"/>
            <a:ext cx="68402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Ergibt sich </a:t>
            </a: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de-D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einem Gespräch, dass eine Person von sexualisierter Gewalt betroffen sein könnte, so ist darauf zu achten, dass ihr durch einen </a:t>
            </a:r>
            <a:r>
              <a:rPr lang="de-D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traumasensiblen</a:t>
            </a:r>
            <a:r>
              <a:rPr lang="de-D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Umgang der Raum gegeben wird, sich mitzuteilen</a:t>
            </a:r>
            <a:r>
              <a:rPr lang="de-DE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78E2EF4D-DB8B-4266-BCBD-F52FCA228623}"/>
              </a:ext>
            </a:extLst>
          </p:cNvPr>
          <p:cNvSpPr txBox="1"/>
          <p:nvPr/>
        </p:nvSpPr>
        <p:spPr>
          <a:xfrm>
            <a:off x="1568" y="6688447"/>
            <a:ext cx="6876000" cy="1200329"/>
          </a:xfrm>
          <a:prstGeom prst="rect">
            <a:avLst/>
          </a:prstGeom>
          <a:noFill/>
          <a:ln w="57150">
            <a:noFill/>
          </a:ln>
          <a:effectLst/>
        </p:spPr>
        <p:txBody>
          <a:bodyPr wrap="square" rtlCol="0">
            <a:spAutoFit/>
          </a:bodyPr>
          <a:lstStyle/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Mitarbeitende der Evangelisch-reformierten Kirche sind durch Kirchengesetz verpflichtet, ihnen zur Kenntnis gelangte Verdachts-fälle zu melden. Aus dem Grund sollten sie betroffenen Personen nicht versprechen, Gesprächsinhalte für sich zu behalten.</a:t>
            </a:r>
            <a:endParaRPr lang="de-DE" dirty="0"/>
          </a:p>
        </p:txBody>
      </p:sp>
      <p:pic>
        <p:nvPicPr>
          <p:cNvPr id="32" name="Grafik 31">
            <a:extLst>
              <a:ext uri="{FF2B5EF4-FFF2-40B4-BE49-F238E27FC236}">
                <a16:creationId xmlns:a16="http://schemas.microsoft.com/office/drawing/2014/main" id="{E8BD024F-BC14-4886-AFC0-0B114C34FF2A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70" y="6777704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sp>
        <p:nvSpPr>
          <p:cNvPr id="33" name="Textfeld 32">
            <a:extLst>
              <a:ext uri="{FF2B5EF4-FFF2-40B4-BE49-F238E27FC236}">
                <a16:creationId xmlns:a16="http://schemas.microsoft.com/office/drawing/2014/main" id="{E3B94EB5-8DFD-4697-AED6-DB72ECFE3A97}"/>
              </a:ext>
            </a:extLst>
          </p:cNvPr>
          <p:cNvSpPr txBox="1"/>
          <p:nvPr/>
        </p:nvSpPr>
        <p:spPr>
          <a:xfrm>
            <a:off x="50059" y="8301895"/>
            <a:ext cx="680794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Der Interventionsleitfaden dient auch dazu, diejenigen zu </a:t>
            </a:r>
            <a:r>
              <a:rPr lang="de-DE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ent</a:t>
            </a: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-lasten, denen sich betroffene Personen mit ihren Erfahrungen anvertrauen. Er hilft eigene Grenzen zu erkennen. So sollten ein-gehende Befragungen oder erste Ermittlungen etwa stets den Strafverfolgungsbehörden vorbehalten bleiben.</a:t>
            </a:r>
            <a:endParaRPr lang="de-DE" dirty="0"/>
          </a:p>
        </p:txBody>
      </p:sp>
      <p:pic>
        <p:nvPicPr>
          <p:cNvPr id="35" name="Grafik 34">
            <a:extLst>
              <a:ext uri="{FF2B5EF4-FFF2-40B4-BE49-F238E27FC236}">
                <a16:creationId xmlns:a16="http://schemas.microsoft.com/office/drawing/2014/main" id="{0EEB35E9-398C-43CE-BEC7-620C7CE0BDC1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34470" y="8411440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sp>
        <p:nvSpPr>
          <p:cNvPr id="30" name="Textfeld 29">
            <a:extLst>
              <a:ext uri="{FF2B5EF4-FFF2-40B4-BE49-F238E27FC236}">
                <a16:creationId xmlns:a16="http://schemas.microsoft.com/office/drawing/2014/main" id="{238C8C51-98C5-41D7-ACEB-05DEB89BF209}"/>
              </a:ext>
            </a:extLst>
          </p:cNvPr>
          <p:cNvSpPr txBox="1"/>
          <p:nvPr/>
        </p:nvSpPr>
        <p:spPr>
          <a:xfrm>
            <a:off x="70837" y="10192342"/>
            <a:ext cx="6732000" cy="1477328"/>
          </a:xfrm>
          <a:prstGeom prst="rect">
            <a:avLst/>
          </a:prstGeom>
          <a:solidFill>
            <a:srgbClr val="FA157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Ergibt sich aus dem Gespräch mit einer betroffenen Person, dass eine akute Gefahr besteht, die ein sofortiges Handeln </a:t>
            </a:r>
            <a:r>
              <a:rPr lang="de-DE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erforder-lich</a:t>
            </a: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macht, sollten die Strafverfolgungsbehörden eingeschaltet werden. Hier sieht der Interventionsleitfaden ausdrücklich eine Abweichung vom sonst üblichen Verfahrensablauf vor!</a:t>
            </a:r>
            <a:endParaRPr lang="de-DE" dirty="0"/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DDF4CD53-8ECD-4F78-AD63-D726199CFF56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34470" y="10306385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215319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>
            <a:extLst>
              <a:ext uri="{FF2B5EF4-FFF2-40B4-BE49-F238E27FC236}">
                <a16:creationId xmlns:a16="http://schemas.microsoft.com/office/drawing/2014/main" id="{031C3701-E174-4F42-AA96-B86A604177BA}"/>
              </a:ext>
            </a:extLst>
          </p:cNvPr>
          <p:cNvSpPr/>
          <p:nvPr/>
        </p:nvSpPr>
        <p:spPr>
          <a:xfrm>
            <a:off x="0" y="957714"/>
            <a:ext cx="6858000" cy="112342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3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r>
              <a:rPr lang="de-D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Alle Aspekte, </a:t>
            </a:r>
            <a:r>
              <a:rPr lang="de-D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die </a:t>
            </a:r>
            <a:r>
              <a:rPr lang="de-D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de-D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Zusammenhang mit einem Verdacht auf sexualisierte Gewalt zur Kenntnis gelangen, sind sorgfältig zu dokumentieren.</a:t>
            </a: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  <a:buClr>
                <a:srgbClr val="17A6B1"/>
              </a:buClr>
            </a:pPr>
            <a:endParaRPr lang="de-DE" sz="1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  <a:buClr>
                <a:srgbClr val="17A6B1"/>
              </a:buClr>
            </a:pPr>
            <a:endParaRPr lang="de-DE" sz="1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15000"/>
              </a:lnSpc>
              <a:buClr>
                <a:srgbClr val="17A6B1"/>
              </a:buClr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Die Dokumentation dient als:</a:t>
            </a:r>
          </a:p>
          <a:p>
            <a:pPr lvl="0">
              <a:lnSpc>
                <a:spcPct val="115000"/>
              </a:lnSpc>
              <a:buClr>
                <a:srgbClr val="17A6B1"/>
              </a:buClr>
            </a:pPr>
            <a:endParaRPr lang="de-DE" sz="1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lnSpc>
                <a:spcPct val="115000"/>
              </a:lnSpc>
              <a:buClr>
                <a:srgbClr val="17A6B1"/>
              </a:buClr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Hilfe, eigene Gedanken und Gefühle zu strukturieren. </a:t>
            </a:r>
          </a:p>
          <a:p>
            <a:pPr lvl="2">
              <a:lnSpc>
                <a:spcPct val="115000"/>
              </a:lnSpc>
              <a:buClr>
                <a:srgbClr val="17A6B1"/>
              </a:buClr>
            </a:pPr>
            <a:endParaRPr lang="de-DE" sz="1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lnSpc>
                <a:spcPct val="115000"/>
              </a:lnSpc>
              <a:buClr>
                <a:srgbClr val="17A6B1"/>
              </a:buClr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Schutz, um rückblickend handlungsleitende Erwägungen ersichtlich zu machen.</a:t>
            </a:r>
          </a:p>
          <a:p>
            <a:pPr lvl="2">
              <a:lnSpc>
                <a:spcPct val="115000"/>
              </a:lnSpc>
              <a:buClr>
                <a:srgbClr val="17A6B1"/>
              </a:buClr>
            </a:pPr>
            <a:endParaRPr lang="de-DE" sz="1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lnSpc>
                <a:spcPct val="115000"/>
              </a:lnSpc>
              <a:buClr>
                <a:srgbClr val="17A6B1"/>
              </a:buClr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Beweismittel in einem späteren Verfahren. </a:t>
            </a:r>
          </a:p>
          <a:p>
            <a:pPr lvl="1">
              <a:lnSpc>
                <a:spcPct val="115000"/>
              </a:lnSpc>
              <a:buClr>
                <a:srgbClr val="17A6B1"/>
              </a:buClr>
            </a:pPr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15000"/>
              </a:lnSpc>
              <a:buClr>
                <a:srgbClr val="17A6B1"/>
              </a:buClr>
            </a:pPr>
            <a:endParaRPr lang="de-DE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7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  <a:buClr>
                <a:srgbClr val="17A6B1"/>
              </a:buClr>
            </a:pPr>
            <a:endParaRPr lang="de-DE" sz="1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  <a:buClr>
                <a:srgbClr val="17A6B1"/>
              </a:buClr>
            </a:pPr>
            <a:endParaRPr lang="de-DE" sz="1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9" name="Grafik 28">
            <a:extLst>
              <a:ext uri="{FF2B5EF4-FFF2-40B4-BE49-F238E27FC236}">
                <a16:creationId xmlns:a16="http://schemas.microsoft.com/office/drawing/2014/main" id="{5A7DCA94-A752-41C6-AA35-22DADAD87B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547" b="-1"/>
          <a:stretch/>
        </p:blipFill>
        <p:spPr>
          <a:xfrm>
            <a:off x="3875" y="0"/>
            <a:ext cx="6858000" cy="923311"/>
          </a:xfrm>
          <a:prstGeom prst="rect">
            <a:avLst/>
          </a:prstGeom>
        </p:spPr>
      </p:pic>
      <p:sp>
        <p:nvSpPr>
          <p:cNvPr id="2" name="Rechteck: gefaltete Ecke 1">
            <a:extLst>
              <a:ext uri="{FF2B5EF4-FFF2-40B4-BE49-F238E27FC236}">
                <a16:creationId xmlns:a16="http://schemas.microsoft.com/office/drawing/2014/main" id="{7CEF2595-709E-4E68-97A0-C8740F18A69B}"/>
              </a:ext>
            </a:extLst>
          </p:cNvPr>
          <p:cNvSpPr/>
          <p:nvPr/>
        </p:nvSpPr>
        <p:spPr>
          <a:xfrm>
            <a:off x="99000" y="3223049"/>
            <a:ext cx="6660000" cy="3816000"/>
          </a:xfrm>
          <a:prstGeom prst="foldedCorner">
            <a:avLst/>
          </a:prstGeom>
          <a:solidFill>
            <a:srgbClr val="FFE615"/>
          </a:solidFill>
          <a:ln>
            <a:solidFill>
              <a:srgbClr val="FFE61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t"/>
          <a:lstStyle/>
          <a:p>
            <a:endParaRPr lang="de-DE" sz="2000" dirty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  <a:p>
            <a:endParaRPr lang="de-DE" sz="1200" b="1" dirty="0">
              <a:solidFill>
                <a:schemeClr val="tx1"/>
              </a:solidFill>
            </a:endParaRPr>
          </a:p>
          <a:p>
            <a:r>
              <a:rPr lang="de-DE" sz="1400" b="1" dirty="0">
                <a:solidFill>
                  <a:schemeClr val="tx1"/>
                </a:solidFill>
              </a:rPr>
              <a:t>Hinweis </a:t>
            </a:r>
            <a:r>
              <a:rPr lang="de-DE" sz="2000" baseline="-75000" dirty="0">
                <a:solidFill>
                  <a:schemeClr val="tx1"/>
                </a:solidFill>
              </a:rPr>
              <a:t>Datum und Form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endParaRPr lang="de-DE" sz="2400" dirty="0">
              <a:solidFill>
                <a:schemeClr val="tx1"/>
              </a:solidFill>
            </a:endParaRPr>
          </a:p>
          <a:p>
            <a:endParaRPr lang="de-DE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400" dirty="0">
              <a:solidFill>
                <a:schemeClr val="tx1"/>
              </a:solidFill>
            </a:endParaRPr>
          </a:p>
          <a:p>
            <a:r>
              <a:rPr lang="de-DE" sz="1400" b="1" dirty="0">
                <a:solidFill>
                  <a:schemeClr val="tx1"/>
                </a:solidFill>
              </a:rPr>
              <a:t>hinweisgebende Person </a:t>
            </a:r>
            <a:r>
              <a:rPr lang="de-DE" sz="2000" baseline="-75000" dirty="0">
                <a:solidFill>
                  <a:schemeClr val="tx1"/>
                </a:solidFill>
              </a:rPr>
              <a:t>Name und Funktion </a:t>
            </a:r>
            <a:endParaRPr lang="de-DE" sz="1600" baseline="-75000" dirty="0">
              <a:solidFill>
                <a:schemeClr val="tx1"/>
              </a:solidFill>
            </a:endParaRPr>
          </a:p>
          <a:p>
            <a:endParaRPr lang="de-DE" sz="1400" dirty="0">
              <a:solidFill>
                <a:schemeClr val="tx1"/>
              </a:solidFill>
            </a:endParaRPr>
          </a:p>
          <a:p>
            <a:endParaRPr lang="de-DE" sz="1400" dirty="0">
              <a:solidFill>
                <a:schemeClr val="tx1"/>
              </a:solidFill>
            </a:endParaRPr>
          </a:p>
          <a:p>
            <a:endParaRPr lang="de-DE" sz="1400" dirty="0">
              <a:solidFill>
                <a:schemeClr val="tx1"/>
              </a:solidFill>
            </a:endParaRPr>
          </a:p>
          <a:p>
            <a:endParaRPr lang="de-DE" sz="1400" dirty="0">
              <a:solidFill>
                <a:schemeClr val="tx1"/>
              </a:solidFill>
            </a:endParaRPr>
          </a:p>
          <a:p>
            <a:endParaRPr lang="de-DE" sz="1400" dirty="0">
              <a:solidFill>
                <a:schemeClr val="tx1"/>
              </a:solidFill>
            </a:endParaRPr>
          </a:p>
          <a:p>
            <a:endParaRPr lang="de-DE" sz="1400" dirty="0">
              <a:solidFill>
                <a:schemeClr val="tx1"/>
              </a:solidFill>
            </a:endParaRPr>
          </a:p>
          <a:p>
            <a:endParaRPr lang="de-DE" sz="1400" dirty="0">
              <a:solidFill>
                <a:schemeClr val="tx1"/>
              </a:solidFill>
            </a:endParaRPr>
          </a:p>
          <a:p>
            <a:endParaRPr lang="de-DE" sz="1400" dirty="0">
              <a:solidFill>
                <a:schemeClr val="tx1"/>
              </a:solidFill>
            </a:endParaRPr>
          </a:p>
          <a:p>
            <a:pPr marL="182563" indent="9525"/>
            <a:endParaRPr lang="de-DE" sz="1400" dirty="0">
              <a:solidFill>
                <a:schemeClr val="tx1"/>
              </a:solidFill>
            </a:endParaRPr>
          </a:p>
          <a:p>
            <a:pPr marL="182563" indent="9525"/>
            <a:endParaRPr lang="de-DE" sz="1400" dirty="0">
              <a:solidFill>
                <a:schemeClr val="tx1"/>
              </a:solidFill>
            </a:endParaRPr>
          </a:p>
          <a:p>
            <a:pPr marL="182563" lvl="2" indent="9525"/>
            <a:r>
              <a:rPr lang="de-DE" sz="1400" b="1" dirty="0">
                <a:solidFill>
                  <a:schemeClr val="tx1"/>
                </a:solidFill>
              </a:rPr>
              <a:t>betroffene Person </a:t>
            </a:r>
            <a:r>
              <a:rPr lang="de-DE" sz="2000" baseline="-75000" dirty="0">
                <a:solidFill>
                  <a:schemeClr val="tx1"/>
                </a:solidFill>
              </a:rPr>
              <a:t>Name</a:t>
            </a:r>
            <a:r>
              <a:rPr lang="de-DE" sz="2000" baseline="-50000" dirty="0">
                <a:solidFill>
                  <a:schemeClr val="tx1"/>
                </a:solidFill>
              </a:rPr>
              <a:t> </a:t>
            </a:r>
            <a:r>
              <a:rPr lang="de-DE" sz="2000" baseline="-75000" dirty="0">
                <a:solidFill>
                  <a:schemeClr val="tx1"/>
                </a:solidFill>
              </a:rPr>
              <a:t>und Alter</a:t>
            </a:r>
          </a:p>
          <a:p>
            <a:pPr marL="182563" lvl="2" indent="9525"/>
            <a:endParaRPr lang="de-DE" sz="1400" dirty="0">
              <a:solidFill>
                <a:schemeClr val="tx1"/>
              </a:solidFill>
            </a:endParaRPr>
          </a:p>
          <a:p>
            <a:pPr marL="182563" lvl="2" indent="9525"/>
            <a:endParaRPr lang="de-DE" sz="1400" dirty="0">
              <a:solidFill>
                <a:schemeClr val="tx1"/>
              </a:solidFill>
            </a:endParaRPr>
          </a:p>
          <a:p>
            <a:pPr marL="182563" lvl="2" indent="9525"/>
            <a:r>
              <a:rPr lang="de-DE" sz="1400" b="1" dirty="0">
                <a:solidFill>
                  <a:schemeClr val="tx1"/>
                </a:solidFill>
              </a:rPr>
              <a:t>beschuldigte Person </a:t>
            </a:r>
            <a:r>
              <a:rPr lang="de-DE" sz="2000" baseline="-75000" dirty="0">
                <a:solidFill>
                  <a:schemeClr val="tx1"/>
                </a:solidFill>
              </a:rPr>
              <a:t>Name und Funktion</a:t>
            </a:r>
          </a:p>
          <a:p>
            <a:pPr marL="266700"/>
            <a:endParaRPr lang="de-DE" dirty="0"/>
          </a:p>
        </p:txBody>
      </p:sp>
      <p:cxnSp>
        <p:nvCxnSpPr>
          <p:cNvPr id="35" name="Gerader Verbinder 34">
            <a:extLst>
              <a:ext uri="{FF2B5EF4-FFF2-40B4-BE49-F238E27FC236}">
                <a16:creationId xmlns:a16="http://schemas.microsoft.com/office/drawing/2014/main" id="{2A4E9EF0-F51E-40EF-BDBB-AE34419A4694}"/>
              </a:ext>
            </a:extLst>
          </p:cNvPr>
          <p:cNvCxnSpPr>
            <a:cxnSpLocks/>
          </p:cNvCxnSpPr>
          <p:nvPr/>
        </p:nvCxnSpPr>
        <p:spPr>
          <a:xfrm>
            <a:off x="5167566" y="4933715"/>
            <a:ext cx="1296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8422DDA5-7575-43B1-9B91-D6D6C02C983D}"/>
              </a:ext>
            </a:extLst>
          </p:cNvPr>
          <p:cNvCxnSpPr>
            <a:cxnSpLocks/>
          </p:cNvCxnSpPr>
          <p:nvPr/>
        </p:nvCxnSpPr>
        <p:spPr>
          <a:xfrm>
            <a:off x="850682" y="4291734"/>
            <a:ext cx="1080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Gerader Verbinder 36">
            <a:extLst>
              <a:ext uri="{FF2B5EF4-FFF2-40B4-BE49-F238E27FC236}">
                <a16:creationId xmlns:a16="http://schemas.microsoft.com/office/drawing/2014/main" id="{D48DAAFA-D444-4470-AC2E-04FAA03B233D}"/>
              </a:ext>
            </a:extLst>
          </p:cNvPr>
          <p:cNvCxnSpPr>
            <a:cxnSpLocks/>
          </p:cNvCxnSpPr>
          <p:nvPr/>
        </p:nvCxnSpPr>
        <p:spPr>
          <a:xfrm>
            <a:off x="4996087" y="4297694"/>
            <a:ext cx="1080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Interaktive Schaltfläche: Leer 1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202FCF1E-4DE8-4A5A-A48A-2A6A6C6CBD04}"/>
              </a:ext>
            </a:extLst>
          </p:cNvPr>
          <p:cNvSpPr/>
          <p:nvPr/>
        </p:nvSpPr>
        <p:spPr>
          <a:xfrm>
            <a:off x="83186" y="5337762"/>
            <a:ext cx="6492759" cy="102485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1400" b="1" dirty="0">
              <a:solidFill>
                <a:schemeClr val="tx1"/>
              </a:solidFill>
            </a:endParaRPr>
          </a:p>
          <a:p>
            <a:r>
              <a:rPr lang="de-DE" sz="1400" b="1" dirty="0">
                <a:solidFill>
                  <a:schemeClr val="tx1"/>
                </a:solidFill>
              </a:rPr>
              <a:t>Beschreibung des Vorfalls </a:t>
            </a:r>
            <a:r>
              <a:rPr lang="de-DE" sz="2000" baseline="-75000" dirty="0">
                <a:solidFill>
                  <a:schemeClr val="tx1"/>
                </a:solidFill>
              </a:rPr>
              <a:t>Ort- und Zeitangabe,</a:t>
            </a:r>
          </a:p>
          <a:p>
            <a:r>
              <a:rPr lang="de-DE" sz="2000" baseline="-75000" dirty="0">
                <a:solidFill>
                  <a:schemeClr val="tx1"/>
                </a:solidFill>
              </a:rPr>
              <a:t>                                                       </a:t>
            </a:r>
          </a:p>
          <a:p>
            <a:pPr marL="1789113" lvl="4">
              <a:tabLst>
                <a:tab pos="1881188" algn="l"/>
              </a:tabLst>
            </a:pPr>
            <a:r>
              <a:rPr lang="de-DE" sz="2000" baseline="-75000" dirty="0">
                <a:solidFill>
                  <a:schemeClr val="tx1"/>
                </a:solidFill>
              </a:rPr>
              <a:t>   möglichst genaue Wiedergabe, wer was wahrgenommen hat</a:t>
            </a:r>
            <a:r>
              <a:rPr lang="de-DE" sz="2000" dirty="0">
                <a:solidFill>
                  <a:schemeClr val="tx1"/>
                </a:solidFill>
              </a:rPr>
              <a:t>    </a:t>
            </a:r>
            <a:r>
              <a:rPr lang="de-DE" dirty="0">
                <a:solidFill>
                  <a:schemeClr val="tx1"/>
                </a:solidFill>
              </a:rPr>
              <a:t>                                       </a:t>
            </a:r>
          </a:p>
        </p:txBody>
      </p:sp>
      <p:cxnSp>
        <p:nvCxnSpPr>
          <p:cNvPr id="38" name="Gerader Verbinder 37">
            <a:extLst>
              <a:ext uri="{FF2B5EF4-FFF2-40B4-BE49-F238E27FC236}">
                <a16:creationId xmlns:a16="http://schemas.microsoft.com/office/drawing/2014/main" id="{D0A1F207-5D71-45EA-B3A4-2FB5D5C03D0B}"/>
              </a:ext>
            </a:extLst>
          </p:cNvPr>
          <p:cNvCxnSpPr>
            <a:cxnSpLocks/>
          </p:cNvCxnSpPr>
          <p:nvPr/>
        </p:nvCxnSpPr>
        <p:spPr>
          <a:xfrm>
            <a:off x="1992113" y="4933715"/>
            <a:ext cx="1296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Ellipse 7">
            <a:extLst>
              <a:ext uri="{FF2B5EF4-FFF2-40B4-BE49-F238E27FC236}">
                <a16:creationId xmlns:a16="http://schemas.microsoft.com/office/drawing/2014/main" id="{AB6E9782-ABB0-4B81-8EBB-3D5E93AA0F90}"/>
              </a:ext>
            </a:extLst>
          </p:cNvPr>
          <p:cNvSpPr/>
          <p:nvPr/>
        </p:nvSpPr>
        <p:spPr>
          <a:xfrm>
            <a:off x="535123" y="6226658"/>
            <a:ext cx="1080000" cy="10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Verbotsymbol 6">
            <a:extLst>
              <a:ext uri="{FF2B5EF4-FFF2-40B4-BE49-F238E27FC236}">
                <a16:creationId xmlns:a16="http://schemas.microsoft.com/office/drawing/2014/main" id="{4CCF1485-FBF7-42FB-A5EC-C51BD93DE1C2}"/>
              </a:ext>
            </a:extLst>
          </p:cNvPr>
          <p:cNvSpPr/>
          <p:nvPr/>
        </p:nvSpPr>
        <p:spPr>
          <a:xfrm>
            <a:off x="498555" y="6208428"/>
            <a:ext cx="1188000" cy="1188000"/>
          </a:xfrm>
          <a:prstGeom prst="noSmoking">
            <a:avLst>
              <a:gd name="adj" fmla="val 8361"/>
            </a:avLst>
          </a:prstGeom>
          <a:solidFill>
            <a:srgbClr val="FF452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>
                <a:solidFill>
                  <a:schemeClr val="tx1"/>
                </a:solidFill>
              </a:rPr>
              <a:t>Ermitt</a:t>
            </a:r>
            <a:r>
              <a:rPr lang="de-DE" dirty="0">
                <a:solidFill>
                  <a:schemeClr val="tx1"/>
                </a:solidFill>
              </a:rPr>
              <a:t>-</a:t>
            </a:r>
          </a:p>
          <a:p>
            <a:pPr algn="ctr"/>
            <a:r>
              <a:rPr lang="de-DE" dirty="0" err="1">
                <a:solidFill>
                  <a:schemeClr val="tx1"/>
                </a:solidFill>
              </a:rPr>
              <a:t>lungen</a:t>
            </a:r>
            <a:endParaRPr lang="de-DE" dirty="0">
              <a:solidFill>
                <a:schemeClr val="tx1"/>
              </a:solidFill>
            </a:endParaRPr>
          </a:p>
        </p:txBody>
      </p:sp>
      <p:cxnSp>
        <p:nvCxnSpPr>
          <p:cNvPr id="39" name="Gerader Verbinder 38">
            <a:extLst>
              <a:ext uri="{FF2B5EF4-FFF2-40B4-BE49-F238E27FC236}">
                <a16:creationId xmlns:a16="http://schemas.microsoft.com/office/drawing/2014/main" id="{CAEBA9C4-8D4D-48B8-8669-A79CC203CDF1}"/>
              </a:ext>
            </a:extLst>
          </p:cNvPr>
          <p:cNvCxnSpPr/>
          <p:nvPr/>
        </p:nvCxnSpPr>
        <p:spPr>
          <a:xfrm>
            <a:off x="2107560" y="6268448"/>
            <a:ext cx="4068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feld 3">
            <a:extLst>
              <a:ext uri="{FF2B5EF4-FFF2-40B4-BE49-F238E27FC236}">
                <a16:creationId xmlns:a16="http://schemas.microsoft.com/office/drawing/2014/main" id="{9F412E9E-4D38-49F3-A5F9-4A941F2250BF}"/>
              </a:ext>
            </a:extLst>
          </p:cNvPr>
          <p:cNvSpPr txBox="1"/>
          <p:nvPr/>
        </p:nvSpPr>
        <p:spPr>
          <a:xfrm>
            <a:off x="102189" y="3223049"/>
            <a:ext cx="6659999" cy="792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Insbesondere folgende Informationen sind festzuhalten,</a:t>
            </a:r>
          </a:p>
          <a:p>
            <a:pPr algn="ctr"/>
            <a:r>
              <a:rPr lang="de-DE" dirty="0"/>
              <a:t> sofern sie bekannt sind: </a:t>
            </a:r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2756D543-A754-4E8A-A133-F7CED5591EBF}"/>
              </a:ext>
            </a:extLst>
          </p:cNvPr>
          <p:cNvCxnSpPr/>
          <p:nvPr/>
        </p:nvCxnSpPr>
        <p:spPr>
          <a:xfrm>
            <a:off x="2120623" y="5758993"/>
            <a:ext cx="1332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4" name="Grafik 23">
            <a:extLst>
              <a:ext uri="{FF2B5EF4-FFF2-40B4-BE49-F238E27FC236}">
                <a16:creationId xmlns:a16="http://schemas.microsoft.com/office/drawing/2014/main" id="{6C69454D-8320-41AE-A376-542EEE0978BE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0682" y="8157741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pic>
        <p:nvPicPr>
          <p:cNvPr id="25" name="Grafik 24">
            <a:extLst>
              <a:ext uri="{FF2B5EF4-FFF2-40B4-BE49-F238E27FC236}">
                <a16:creationId xmlns:a16="http://schemas.microsoft.com/office/drawing/2014/main" id="{005F6485-6F75-42C7-9E95-F495352C2CD4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0682" y="8687809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pic>
        <p:nvPicPr>
          <p:cNvPr id="26" name="Grafik 25">
            <a:extLst>
              <a:ext uri="{FF2B5EF4-FFF2-40B4-BE49-F238E27FC236}">
                <a16:creationId xmlns:a16="http://schemas.microsoft.com/office/drawing/2014/main" id="{84B5D0AC-0C42-441C-A7D6-B2118D543808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0682" y="9476256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sp>
        <p:nvSpPr>
          <p:cNvPr id="22" name="Textfeld 21">
            <a:extLst>
              <a:ext uri="{FF2B5EF4-FFF2-40B4-BE49-F238E27FC236}">
                <a16:creationId xmlns:a16="http://schemas.microsoft.com/office/drawing/2014/main" id="{4D2FE574-3594-4FD7-8E4D-A36753EED0B8}"/>
              </a:ext>
            </a:extLst>
          </p:cNvPr>
          <p:cNvSpPr txBox="1"/>
          <p:nvPr/>
        </p:nvSpPr>
        <p:spPr>
          <a:xfrm>
            <a:off x="32623" y="11377102"/>
            <a:ext cx="684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Dokumentation ist sicher vor dem Zugriff unbefugter Personen aufzubewahren.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B850E002-D616-4B6C-8046-9F2B82499D45}"/>
              </a:ext>
            </a:extLst>
          </p:cNvPr>
          <p:cNvSpPr txBox="1"/>
          <p:nvPr/>
        </p:nvSpPr>
        <p:spPr>
          <a:xfrm flipH="1">
            <a:off x="345541" y="10014499"/>
            <a:ext cx="6118025" cy="1138751"/>
          </a:xfrm>
          <a:prstGeom prst="wedgeRoundRectCallout">
            <a:avLst>
              <a:gd name="adj1" fmla="val -55464"/>
              <a:gd name="adj2" fmla="val -25584"/>
              <a:gd name="adj3" fmla="val 16667"/>
            </a:avLst>
          </a:prstGeom>
          <a:solidFill>
            <a:srgbClr val="FF452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Dazu sollten Gesprächsinhalte möglichst wortgetreu wieder-gegeben werden. Auch Rückfragen, die im Gespräch gestellt worden sind, sollten als solche kenntlich gemacht werden.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CCE897BD-6191-4A62-B0B4-C474442E86C2}"/>
              </a:ext>
            </a:extLst>
          </p:cNvPr>
          <p:cNvSpPr/>
          <p:nvPr/>
        </p:nvSpPr>
        <p:spPr>
          <a:xfrm>
            <a:off x="0" y="1072936"/>
            <a:ext cx="6858000" cy="72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1088" lvl="0" algn="ctr">
              <a:lnSpc>
                <a:spcPct val="115000"/>
              </a:lnSpc>
              <a:buClr>
                <a:srgbClr val="17A6B1"/>
              </a:buClr>
            </a:pPr>
            <a:r>
              <a:rPr lang="de-DE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Dokumentation eines Verdachtsfalls</a:t>
            </a: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CC975B58-7D3C-4349-8A37-CF440D942D38}"/>
              </a:ext>
            </a:extLst>
          </p:cNvPr>
          <p:cNvSpPr/>
          <p:nvPr/>
        </p:nvSpPr>
        <p:spPr>
          <a:xfrm>
            <a:off x="12555" y="1070242"/>
            <a:ext cx="1080000" cy="720000"/>
          </a:xfrm>
          <a:prstGeom prst="rect">
            <a:avLst/>
          </a:prstGeom>
          <a:solidFill>
            <a:srgbClr val="FF452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1" name="Grafik 30" descr="Dokument mit einfarbiger Füllung">
            <a:extLst>
              <a:ext uri="{FF2B5EF4-FFF2-40B4-BE49-F238E27FC236}">
                <a16:creationId xmlns:a16="http://schemas.microsoft.com/office/drawing/2014/main" id="{CA11EEB9-B7D2-414F-A495-D03148D751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65541" y="1087245"/>
            <a:ext cx="720000" cy="720000"/>
          </a:xfrm>
          <a:prstGeom prst="rect">
            <a:avLst/>
          </a:prstGeom>
        </p:spPr>
      </p:pic>
      <p:sp>
        <p:nvSpPr>
          <p:cNvPr id="6" name="Flussdiagramm: Alternativer Prozess 5">
            <a:extLst>
              <a:ext uri="{FF2B5EF4-FFF2-40B4-BE49-F238E27FC236}">
                <a16:creationId xmlns:a16="http://schemas.microsoft.com/office/drawing/2014/main" id="{49CE5D66-F4AE-4BCB-A61D-90454AB01BE0}"/>
              </a:ext>
            </a:extLst>
          </p:cNvPr>
          <p:cNvSpPr/>
          <p:nvPr/>
        </p:nvSpPr>
        <p:spPr>
          <a:xfrm>
            <a:off x="-2310938" y="3860729"/>
            <a:ext cx="45719" cy="4571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0118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lussdiagramm: Prozess 24">
            <a:extLst>
              <a:ext uri="{FF2B5EF4-FFF2-40B4-BE49-F238E27FC236}">
                <a16:creationId xmlns:a16="http://schemas.microsoft.com/office/drawing/2014/main" id="{D1D96F7A-48F5-43F3-8F45-E1C8ACCD8B9D}"/>
              </a:ext>
            </a:extLst>
          </p:cNvPr>
          <p:cNvSpPr/>
          <p:nvPr/>
        </p:nvSpPr>
        <p:spPr>
          <a:xfrm>
            <a:off x="448887" y="4557301"/>
            <a:ext cx="5694793" cy="1080000"/>
          </a:xfrm>
          <a:prstGeom prst="flowChartProcess">
            <a:avLst/>
          </a:prstGeom>
          <a:solidFill>
            <a:srgbClr val="B7050C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Flussdiagramm: Prozess 29">
            <a:extLst>
              <a:ext uri="{FF2B5EF4-FFF2-40B4-BE49-F238E27FC236}">
                <a16:creationId xmlns:a16="http://schemas.microsoft.com/office/drawing/2014/main" id="{7773C597-E82A-4F2F-B25A-C48A9661A89C}"/>
              </a:ext>
            </a:extLst>
          </p:cNvPr>
          <p:cNvSpPr/>
          <p:nvPr/>
        </p:nvSpPr>
        <p:spPr>
          <a:xfrm>
            <a:off x="448887" y="2987494"/>
            <a:ext cx="5694793" cy="936000"/>
          </a:xfrm>
          <a:prstGeom prst="flowChartProcess">
            <a:avLst/>
          </a:prstGeom>
          <a:solidFill>
            <a:srgbClr val="B7050C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031C3701-E174-4F42-AA96-B86A604177BA}"/>
              </a:ext>
            </a:extLst>
          </p:cNvPr>
          <p:cNvSpPr/>
          <p:nvPr/>
        </p:nvSpPr>
        <p:spPr>
          <a:xfrm>
            <a:off x="0" y="944880"/>
            <a:ext cx="6732000" cy="1124712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1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Haupt-, neben- und ehrenamtliche Mitarbeitende sind dazu verpflichtet, bei begründetem Verdacht </a:t>
            </a:r>
            <a:endParaRPr lang="de-DE" sz="5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5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oder</a:t>
            </a: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unverzüglich zu melden. </a:t>
            </a: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1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Eine Meldung erfolgt bei der</a:t>
            </a: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r>
              <a:rPr lang="de-DE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Ansprechstelle</a:t>
            </a: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der Evangelisch-reformierten Kirche:</a:t>
            </a: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Der Dienstweg ist explizit nicht einzuhalten</a:t>
            </a:r>
            <a:r>
              <a:rPr lang="de-DE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Mitarbeitende haben jederzeit das Recht – im Fall von Pfarrerinnen und Pfarrern sogar die Pflicht – sich zur Einschätzung eines unklaren Vorfalls von der Ansprechstelle beraten zu lassen. </a:t>
            </a: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dirty="0">
              <a:solidFill>
                <a:srgbClr val="262626"/>
              </a:solidFill>
              <a:latin typeface="Open Sans" panose="020B060603050402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  <a:buClr>
                <a:srgbClr val="17A6B1"/>
              </a:buClr>
            </a:pPr>
            <a:endParaRPr lang="de-DE" sz="1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4">
              <a:lnSpc>
                <a:spcPct val="115000"/>
              </a:lnSpc>
              <a:buClr>
                <a:srgbClr val="17A6B1"/>
              </a:buClr>
            </a:pPr>
            <a:endParaRPr lang="de-DE" sz="5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4">
              <a:lnSpc>
                <a:spcPct val="115000"/>
              </a:lnSpc>
              <a:buClr>
                <a:srgbClr val="17A6B1"/>
              </a:buClr>
            </a:pPr>
            <a:endParaRPr lang="de-DE" sz="5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4">
              <a:lnSpc>
                <a:spcPct val="115000"/>
              </a:lnSpc>
              <a:buClr>
                <a:srgbClr val="17A6B1"/>
              </a:buClr>
            </a:pPr>
            <a:endParaRPr lang="de-DE" sz="5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4">
              <a:lnSpc>
                <a:spcPct val="115000"/>
              </a:lnSpc>
              <a:buClr>
                <a:srgbClr val="17A6B1"/>
              </a:buClr>
            </a:pPr>
            <a:endParaRPr lang="de-DE" sz="5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4">
              <a:lnSpc>
                <a:spcPct val="115000"/>
              </a:lnSpc>
              <a:buClr>
                <a:srgbClr val="17A6B1"/>
              </a:buClr>
            </a:pPr>
            <a:endParaRPr lang="de-DE" sz="5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4">
              <a:lnSpc>
                <a:spcPct val="115000"/>
              </a:lnSpc>
              <a:buClr>
                <a:srgbClr val="17A6B1"/>
              </a:buClr>
            </a:pPr>
            <a:endParaRPr lang="de-DE" sz="5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4">
              <a:lnSpc>
                <a:spcPct val="115000"/>
              </a:lnSpc>
              <a:buClr>
                <a:srgbClr val="17A6B1"/>
              </a:buClr>
            </a:pPr>
            <a:endParaRPr lang="de-DE" sz="5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4">
              <a:lnSpc>
                <a:spcPct val="115000"/>
              </a:lnSpc>
              <a:buClr>
                <a:srgbClr val="17A6B1"/>
              </a:buClr>
            </a:pPr>
            <a:endParaRPr lang="de-DE" sz="5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4">
              <a:lnSpc>
                <a:spcPct val="115000"/>
              </a:lnSpc>
              <a:buClr>
                <a:srgbClr val="17A6B1"/>
              </a:buClr>
            </a:pPr>
            <a:endParaRPr lang="de-DE" sz="5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4">
              <a:lnSpc>
                <a:spcPct val="115000"/>
              </a:lnSpc>
              <a:buClr>
                <a:srgbClr val="17A6B1"/>
              </a:buClr>
            </a:pPr>
            <a:endParaRPr lang="de-DE" sz="5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4">
              <a:lnSpc>
                <a:spcPct val="115000"/>
              </a:lnSpc>
              <a:buClr>
                <a:srgbClr val="17A6B1"/>
              </a:buClr>
            </a:pPr>
            <a:endParaRPr lang="de-DE" sz="5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4">
              <a:lnSpc>
                <a:spcPct val="115000"/>
              </a:lnSpc>
              <a:buClr>
                <a:srgbClr val="17A6B1"/>
              </a:buClr>
            </a:pPr>
            <a:endParaRPr lang="de-DE" sz="5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4">
              <a:lnSpc>
                <a:spcPct val="115000"/>
              </a:lnSpc>
              <a:buClr>
                <a:srgbClr val="17A6B1"/>
              </a:buClr>
            </a:pPr>
            <a:endParaRPr lang="de-DE" sz="5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  <a:buClr>
                <a:srgbClr val="17A6B1"/>
              </a:buClr>
            </a:pPr>
            <a:endParaRPr lang="de-DE" sz="1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Rechteck: gefaltete Ecke 21">
            <a:extLst>
              <a:ext uri="{FF2B5EF4-FFF2-40B4-BE49-F238E27FC236}">
                <a16:creationId xmlns:a16="http://schemas.microsoft.com/office/drawing/2014/main" id="{687BEBD5-7D8B-4D8D-AAA1-C611C2A9DD1C}"/>
              </a:ext>
            </a:extLst>
          </p:cNvPr>
          <p:cNvSpPr/>
          <p:nvPr/>
        </p:nvSpPr>
        <p:spPr>
          <a:xfrm>
            <a:off x="1406283" y="7114442"/>
            <a:ext cx="3780000" cy="1620000"/>
          </a:xfrm>
          <a:prstGeom prst="foldedCorner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Christine Oppermann</a:t>
            </a: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ansprechstelle@reformiert.de</a:t>
            </a: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0491/9198195</a:t>
            </a:r>
          </a:p>
        </p:txBody>
      </p:sp>
      <p:pic>
        <p:nvPicPr>
          <p:cNvPr id="29" name="Grafik 28">
            <a:extLst>
              <a:ext uri="{FF2B5EF4-FFF2-40B4-BE49-F238E27FC236}">
                <a16:creationId xmlns:a16="http://schemas.microsoft.com/office/drawing/2014/main" id="{5A7DCA94-A752-41C6-AA35-22DADAD87B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547" b="-1"/>
          <a:stretch/>
        </p:blipFill>
        <p:spPr>
          <a:xfrm>
            <a:off x="3875" y="0"/>
            <a:ext cx="6858000" cy="923311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656455C2-59F5-4DBC-956D-A6740FD6EBB5}"/>
              </a:ext>
            </a:extLst>
          </p:cNvPr>
          <p:cNvSpPr/>
          <p:nvPr/>
        </p:nvSpPr>
        <p:spPr>
          <a:xfrm>
            <a:off x="0" y="1107339"/>
            <a:ext cx="6858000" cy="72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1088" lvl="0" algn="ctr">
              <a:lnSpc>
                <a:spcPct val="115000"/>
              </a:lnSpc>
              <a:buClr>
                <a:srgbClr val="17A6B1"/>
              </a:buClr>
            </a:pPr>
            <a:r>
              <a:rPr lang="de-DE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Meldung eines Verdachtsfalls </a:t>
            </a:r>
            <a:endParaRPr lang="de-DE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029CB69-3A9B-4E9E-B3C5-D1CB3C42F192}"/>
              </a:ext>
            </a:extLst>
          </p:cNvPr>
          <p:cNvSpPr/>
          <p:nvPr/>
        </p:nvSpPr>
        <p:spPr>
          <a:xfrm>
            <a:off x="5975" y="1105379"/>
            <a:ext cx="1080000" cy="720000"/>
          </a:xfrm>
          <a:prstGeom prst="rect">
            <a:avLst/>
          </a:prstGeom>
          <a:solidFill>
            <a:srgbClr val="B7050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0" name="Grafik 9" descr="Warnung mit einfarbiger Füllung">
            <a:extLst>
              <a:ext uri="{FF2B5EF4-FFF2-40B4-BE49-F238E27FC236}">
                <a16:creationId xmlns:a16="http://schemas.microsoft.com/office/drawing/2014/main" id="{876E948C-0BCE-45FD-A464-52DBA132AC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7440" y="1111743"/>
            <a:ext cx="720000" cy="720000"/>
          </a:xfrm>
          <a:prstGeom prst="rect">
            <a:avLst/>
          </a:prstGeom>
        </p:spPr>
      </p:pic>
      <p:sp>
        <p:nvSpPr>
          <p:cNvPr id="15" name="Textfeld 14">
            <a:extLst>
              <a:ext uri="{FF2B5EF4-FFF2-40B4-BE49-F238E27FC236}">
                <a16:creationId xmlns:a16="http://schemas.microsoft.com/office/drawing/2014/main" id="{7357709E-8AA6-48F1-AC75-F90DE051D9FE}"/>
              </a:ext>
            </a:extLst>
          </p:cNvPr>
          <p:cNvSpPr txBox="1"/>
          <p:nvPr/>
        </p:nvSpPr>
        <p:spPr>
          <a:xfrm>
            <a:off x="62999" y="10710966"/>
            <a:ext cx="6732000" cy="1260000"/>
          </a:xfrm>
          <a:prstGeom prst="rect">
            <a:avLst/>
          </a:prstGeom>
          <a:solidFill>
            <a:srgbClr val="B7050C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 anchor="ctr">
            <a:spAutoFit/>
          </a:bodyPr>
          <a:lstStyle/>
          <a:p>
            <a:pPr algn="ctr"/>
            <a:r>
              <a:rPr lang="de-D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Für die Ansprechstelle hat der Schutz betroffener Personen sowie hinweisgebender Personen höchste Priorität</a:t>
            </a: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Sie stellt sicher, dass umsichtig und diskret mit Meldungen umgegangen wird.</a:t>
            </a:r>
            <a:endParaRPr lang="de-DE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8649858A-91E2-4475-8AE8-93F1C34F87CA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20" y="3097478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4EBB6723-3DD9-4926-B755-181B3985B632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20" y="4634802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sp>
        <p:nvSpPr>
          <p:cNvPr id="23" name="Sprechblase: rechteckig 22">
            <a:extLst>
              <a:ext uri="{FF2B5EF4-FFF2-40B4-BE49-F238E27FC236}">
                <a16:creationId xmlns:a16="http://schemas.microsoft.com/office/drawing/2014/main" id="{9BBF01D9-1F82-48B1-8BDE-4891C5957F4A}"/>
              </a:ext>
            </a:extLst>
          </p:cNvPr>
          <p:cNvSpPr/>
          <p:nvPr/>
        </p:nvSpPr>
        <p:spPr>
          <a:xfrm flipH="1">
            <a:off x="3263680" y="4543526"/>
            <a:ext cx="2880000" cy="1080000"/>
          </a:xfrm>
          <a:prstGeom prst="wedgeRectCallout">
            <a:avLst>
              <a:gd name="adj1" fmla="val 61285"/>
              <a:gd name="adj2" fmla="val -23167"/>
            </a:avLst>
          </a:prstGeom>
          <a:solidFill>
            <a:schemeClr val="bg1"/>
          </a:solidFill>
          <a:ln>
            <a:solidFill>
              <a:srgbClr val="B7050C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buClr>
                <a:srgbClr val="17A6B1"/>
              </a:buClr>
            </a:pPr>
            <a:r>
              <a:rPr lang="de-DE" b="0" i="0" dirty="0">
                <a:solidFill>
                  <a:schemeClr val="tx1"/>
                </a:solidFill>
                <a:effectLst/>
              </a:rPr>
              <a:t>sexuelle Kontakte innerhalb einer Seelsorge- und Vertrauensbeziehung</a:t>
            </a:r>
            <a:endParaRPr lang="de-DE" sz="1800" b="0" i="0" dirty="0">
              <a:solidFill>
                <a:schemeClr val="tx1"/>
              </a:solidFill>
              <a:effectLst/>
            </a:endParaRPr>
          </a:p>
        </p:txBody>
      </p:sp>
      <p:sp>
        <p:nvSpPr>
          <p:cNvPr id="24" name="Sprechblase: rechteckig 23">
            <a:extLst>
              <a:ext uri="{FF2B5EF4-FFF2-40B4-BE49-F238E27FC236}">
                <a16:creationId xmlns:a16="http://schemas.microsoft.com/office/drawing/2014/main" id="{199A8D1B-2905-4014-A3C8-BAB50AB24963}"/>
              </a:ext>
            </a:extLst>
          </p:cNvPr>
          <p:cNvSpPr/>
          <p:nvPr/>
        </p:nvSpPr>
        <p:spPr>
          <a:xfrm>
            <a:off x="3263680" y="2987637"/>
            <a:ext cx="2880000" cy="900000"/>
          </a:xfrm>
          <a:prstGeom prst="wedgeRectCallout">
            <a:avLst>
              <a:gd name="adj1" fmla="val -59991"/>
              <a:gd name="adj2" fmla="val -20850"/>
            </a:avLst>
          </a:prstGeom>
          <a:ln>
            <a:solidFill>
              <a:srgbClr val="B7050C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Verletzungen der sexuellen Selbstbestimmung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D74FA717-07E8-4A88-BE86-967A5368182F}"/>
              </a:ext>
            </a:extLst>
          </p:cNvPr>
          <p:cNvSpPr txBox="1"/>
          <p:nvPr/>
        </p:nvSpPr>
        <p:spPr>
          <a:xfrm>
            <a:off x="979520" y="3000671"/>
            <a:ext cx="288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Vorfälle </a:t>
            </a:r>
            <a:r>
              <a:rPr lang="de-DE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sexua</a:t>
            </a: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</a:p>
          <a:p>
            <a:r>
              <a:rPr lang="de-DE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lisierter</a:t>
            </a: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Gewalt</a:t>
            </a:r>
            <a:endParaRPr lang="de-DE" dirty="0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A10B5FD0-E470-4600-8E42-96FA6990F8D3}"/>
              </a:ext>
            </a:extLst>
          </p:cNvPr>
          <p:cNvSpPr txBox="1"/>
          <p:nvPr/>
        </p:nvSpPr>
        <p:spPr>
          <a:xfrm>
            <a:off x="979520" y="4540677"/>
            <a:ext cx="288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Verstöße gegen </a:t>
            </a:r>
          </a:p>
          <a:p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das Abstinenzgebot </a:t>
            </a:r>
          </a:p>
        </p:txBody>
      </p:sp>
    </p:spTree>
    <p:extLst>
      <p:ext uri="{BB962C8B-B14F-4D97-AF65-F5344CB8AC3E}">
        <p14:creationId xmlns:p14="http://schemas.microsoft.com/office/powerpoint/2010/main" val="1672306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>
            <a:extLst>
              <a:ext uri="{FF2B5EF4-FFF2-40B4-BE49-F238E27FC236}">
                <a16:creationId xmlns:a16="http://schemas.microsoft.com/office/drawing/2014/main" id="{031C3701-E174-4F42-AA96-B86A604177BA}"/>
              </a:ext>
            </a:extLst>
          </p:cNvPr>
          <p:cNvSpPr/>
          <p:nvPr/>
        </p:nvSpPr>
        <p:spPr>
          <a:xfrm>
            <a:off x="0" y="957714"/>
            <a:ext cx="6858000" cy="11234286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2000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2000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r>
              <a:rPr lang="de-DE" dirty="0">
                <a:solidFill>
                  <a:schemeClr val="bg1"/>
                </a:solidFill>
                <a:effectLst/>
                <a:ea typeface="Noto Sans Symbols"/>
                <a:cs typeface="Noto Sans Symbols"/>
              </a:rPr>
              <a:t>Die Ansprechstelle ist eine Erstkontaktmöglichkeit, um Fragen zum Umgang mit Verdachtsmomenten sexualisierter Gewalt zu klären.</a:t>
            </a: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r>
              <a:rPr lang="de-DE" dirty="0">
                <a:solidFill>
                  <a:schemeClr val="bg1"/>
                </a:solidFill>
                <a:effectLst/>
                <a:ea typeface="Noto Sans Symbols"/>
                <a:cs typeface="Noto Sans Symbols"/>
              </a:rPr>
              <a:t> </a:t>
            </a: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r>
              <a:rPr lang="de-DE" dirty="0">
                <a:solidFill>
                  <a:schemeClr val="bg1"/>
                </a:solidFill>
                <a:effectLst/>
                <a:ea typeface="Noto Sans Symbols"/>
                <a:cs typeface="Noto Sans Symbols"/>
              </a:rPr>
              <a:t>Die Ansprechstelle hört Kontaktsuchenden zu und nimmt sie ernst. </a:t>
            </a:r>
            <a:endParaRPr lang="de-DE" dirty="0">
              <a:solidFill>
                <a:schemeClr val="bg1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effectLst/>
              <a:latin typeface="Noto Sans Symbols"/>
              <a:ea typeface="Noto Sans Symbols"/>
              <a:cs typeface="Noto Sans Symbols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Noto Sans Symbols"/>
              <a:ea typeface="Noto Sans Symbols"/>
              <a:cs typeface="Noto Sans Symbols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effectLst/>
              <a:latin typeface="Noto Sans Symbols"/>
              <a:ea typeface="Noto Sans Symbols"/>
              <a:cs typeface="Noto Sans Symbols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Noto Sans Symbols"/>
              <a:ea typeface="Noto Sans Symbols"/>
              <a:cs typeface="Noto Sans Symbols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effectLst/>
              <a:latin typeface="Noto Sans Symbols"/>
              <a:ea typeface="Noto Sans Symbols"/>
              <a:cs typeface="Noto Sans Symbols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Noto Sans Symbols"/>
              <a:ea typeface="Noto Sans Symbols"/>
              <a:cs typeface="Noto Sans Symbols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effectLst/>
              <a:latin typeface="Noto Sans Symbols"/>
              <a:ea typeface="Noto Sans Symbols"/>
              <a:cs typeface="Noto Sans Symbols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Noto Sans Symbols"/>
              <a:ea typeface="Noto Sans Symbols"/>
              <a:cs typeface="Noto Sans Symbols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effectLst/>
              <a:latin typeface="Noto Sans Symbols"/>
              <a:ea typeface="Noto Sans Symbols"/>
              <a:cs typeface="Noto Sans Symbols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Noto Sans Symbols"/>
              <a:ea typeface="Noto Sans Symbols"/>
              <a:cs typeface="Noto Sans Symbols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effectLst/>
              <a:latin typeface="Noto Sans Symbols"/>
              <a:ea typeface="Noto Sans Symbols"/>
              <a:cs typeface="Noto Sans Symbols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effectLst/>
              <a:latin typeface="Noto Sans Symbols"/>
              <a:ea typeface="Noto Sans Symbols"/>
              <a:cs typeface="Noto Sans Symbols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Noto Sans Symbols"/>
              <a:ea typeface="Noto Sans Symbols"/>
              <a:cs typeface="Noto Sans Symbols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Noto Sans Symbols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900" dirty="0">
              <a:solidFill>
                <a:schemeClr val="bg1"/>
              </a:solidFill>
              <a:latin typeface="Noto Sans Symbols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  <a:buClr>
                <a:srgbClr val="17A6B1"/>
              </a:buClr>
            </a:pPr>
            <a:endParaRPr lang="de-DE" sz="1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9" name="Grafik 28">
            <a:extLst>
              <a:ext uri="{FF2B5EF4-FFF2-40B4-BE49-F238E27FC236}">
                <a16:creationId xmlns:a16="http://schemas.microsoft.com/office/drawing/2014/main" id="{5A7DCA94-A752-41C6-AA35-22DADAD87B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547" b="-1"/>
          <a:stretch/>
        </p:blipFill>
        <p:spPr>
          <a:xfrm>
            <a:off x="3875" y="0"/>
            <a:ext cx="6858000" cy="923311"/>
          </a:xfrm>
          <a:prstGeom prst="rect">
            <a:avLst/>
          </a:prstGeom>
        </p:spPr>
      </p:pic>
      <p:sp>
        <p:nvSpPr>
          <p:cNvPr id="13" name="Rechteck 12">
            <a:extLst>
              <a:ext uri="{FF2B5EF4-FFF2-40B4-BE49-F238E27FC236}">
                <a16:creationId xmlns:a16="http://schemas.microsoft.com/office/drawing/2014/main" id="{58BB1870-CE1B-4F69-9F5E-A015519F5A32}"/>
              </a:ext>
            </a:extLst>
          </p:cNvPr>
          <p:cNvSpPr/>
          <p:nvPr/>
        </p:nvSpPr>
        <p:spPr>
          <a:xfrm>
            <a:off x="-11365" y="1075711"/>
            <a:ext cx="6858000" cy="72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81075" lvl="2" algn="ctr"/>
            <a:r>
              <a:rPr lang="de-DE" sz="2400" dirty="0"/>
              <a:t>Ansprechstelle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1BA22F6F-4CBE-45D1-972C-D5BD09843B1B}"/>
              </a:ext>
            </a:extLst>
          </p:cNvPr>
          <p:cNvSpPr/>
          <p:nvPr/>
        </p:nvSpPr>
        <p:spPr>
          <a:xfrm>
            <a:off x="1686" y="1076143"/>
            <a:ext cx="1080000" cy="720000"/>
          </a:xfrm>
          <a:prstGeom prst="rect">
            <a:avLst/>
          </a:prstGeom>
          <a:solidFill>
            <a:srgbClr val="FA157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6" name="Grafik 15" descr="Fragen mit einfarbiger Füllung">
            <a:extLst>
              <a:ext uri="{FF2B5EF4-FFF2-40B4-BE49-F238E27FC236}">
                <a16:creationId xmlns:a16="http://schemas.microsoft.com/office/drawing/2014/main" id="{85CF2FCE-BC4F-47A9-B30E-166D6928D8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9828" y="1084593"/>
            <a:ext cx="720000" cy="720000"/>
          </a:xfrm>
          <a:prstGeom prst="rect">
            <a:avLst/>
          </a:prstGeom>
        </p:spPr>
      </p:pic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007348F5-3681-48E9-ADF7-F8FF503892EA}"/>
              </a:ext>
            </a:extLst>
          </p:cNvPr>
          <p:cNvCxnSpPr/>
          <p:nvPr/>
        </p:nvCxnSpPr>
        <p:spPr>
          <a:xfrm>
            <a:off x="7299960" y="7408293"/>
            <a:ext cx="0" cy="0"/>
          </a:xfrm>
          <a:prstGeom prst="line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lussdiagramm: Verbinder zu einer anderen Seite 8">
            <a:extLst>
              <a:ext uri="{FF2B5EF4-FFF2-40B4-BE49-F238E27FC236}">
                <a16:creationId xmlns:a16="http://schemas.microsoft.com/office/drawing/2014/main" id="{87E0BF10-6667-41AB-8423-9E2BF99052C9}"/>
              </a:ext>
            </a:extLst>
          </p:cNvPr>
          <p:cNvSpPr/>
          <p:nvPr/>
        </p:nvSpPr>
        <p:spPr>
          <a:xfrm>
            <a:off x="159828" y="4084011"/>
            <a:ext cx="3204000" cy="5580000"/>
          </a:xfrm>
          <a:prstGeom prst="flowChartOffpageConnector">
            <a:avLst/>
          </a:prstGeom>
          <a:solidFill>
            <a:srgbClr val="0B80F6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buClr>
                <a:schemeClr val="bg1"/>
              </a:buClr>
            </a:pPr>
            <a:r>
              <a:rPr lang="de-DE" dirty="0">
                <a:solidFill>
                  <a:schemeClr val="bg1"/>
                </a:solidFill>
                <a:ea typeface="Calibri" panose="020F0502020204030204" pitchFamily="34" charset="0"/>
              </a:rPr>
              <a:t>Die Ansprechstelle</a:t>
            </a:r>
          </a:p>
          <a:p>
            <a:pPr marL="182563" lvl="0" indent="-182563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bg1"/>
                </a:solidFill>
                <a:ea typeface="Calibri" panose="020F0502020204030204" pitchFamily="34" charset="0"/>
              </a:rPr>
              <a:t>unterstützt betroffene Personen bei der </a:t>
            </a:r>
            <a:r>
              <a:rPr lang="de-DE" dirty="0" err="1">
                <a:solidFill>
                  <a:schemeClr val="bg1"/>
                </a:solidFill>
                <a:ea typeface="Calibri" panose="020F0502020204030204" pitchFamily="34" charset="0"/>
              </a:rPr>
              <a:t>Ent</a:t>
            </a:r>
            <a:r>
              <a:rPr lang="de-DE" dirty="0">
                <a:solidFill>
                  <a:schemeClr val="bg1"/>
                </a:solidFill>
                <a:ea typeface="Calibri" panose="020F0502020204030204" pitchFamily="34" charset="0"/>
              </a:rPr>
              <a:t>-scheidung, ob sie eine Meldung erstatten. </a:t>
            </a:r>
          </a:p>
          <a:p>
            <a:pPr marL="182563" lvl="0" indent="-182563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bg1"/>
                </a:solidFill>
                <a:ea typeface="Calibri" panose="020F0502020204030204" pitchFamily="34" charset="0"/>
              </a:rPr>
              <a:t>beantwortet</a:t>
            </a:r>
            <a:r>
              <a:rPr lang="de-DE" dirty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</a:rPr>
              <a:t> Fragen zum </a:t>
            </a:r>
            <a:r>
              <a:rPr lang="de-DE" dirty="0">
                <a:solidFill>
                  <a:schemeClr val="bg1"/>
                </a:solidFill>
                <a:ea typeface="Calibri" panose="020F0502020204030204" pitchFamily="34" charset="0"/>
              </a:rPr>
              <a:t>Verfahrensablauf</a:t>
            </a:r>
            <a:r>
              <a:rPr lang="de-DE" dirty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</a:rPr>
              <a:t> und informiert </a:t>
            </a:r>
            <a:r>
              <a:rPr lang="de-DE" dirty="0">
                <a:solidFill>
                  <a:schemeClr val="bg1"/>
                </a:solidFill>
                <a:ea typeface="Calibri" panose="020F0502020204030204" pitchFamily="34" charset="0"/>
              </a:rPr>
              <a:t>betroffene Personen </a:t>
            </a:r>
            <a:r>
              <a:rPr lang="de-DE" dirty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</a:rPr>
              <a:t>über ihre Rechte.</a:t>
            </a:r>
            <a:endParaRPr lang="de-DE" dirty="0"/>
          </a:p>
          <a:p>
            <a:pPr marL="182563" lvl="0" indent="-182563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de-DE" sz="1800" dirty="0">
                <a:solidFill>
                  <a:schemeClr val="bg1"/>
                </a:solidFill>
                <a:effectLst/>
                <a:latin typeface="+mn-lt"/>
                <a:ea typeface="Noto Sans Symbols"/>
                <a:cs typeface="Noto Sans Symbols"/>
              </a:rPr>
              <a:t>vermittelt weitere </a:t>
            </a:r>
            <a:r>
              <a:rPr lang="de-DE" sz="1800" dirty="0" err="1">
                <a:solidFill>
                  <a:schemeClr val="bg1"/>
                </a:solidFill>
                <a:effectLst/>
                <a:latin typeface="+mn-lt"/>
                <a:ea typeface="Noto Sans Symbols"/>
                <a:cs typeface="Noto Sans Symbols"/>
              </a:rPr>
              <a:t>Hilfsan</a:t>
            </a:r>
            <a:r>
              <a:rPr lang="de-DE" sz="1800" dirty="0">
                <a:solidFill>
                  <a:schemeClr val="bg1"/>
                </a:solidFill>
                <a:effectLst/>
                <a:latin typeface="+mn-lt"/>
                <a:ea typeface="Noto Sans Symbols"/>
                <a:cs typeface="Noto Sans Symbols"/>
              </a:rPr>
              <a:t>-gebote, etwa im Bereich der Beratung oder der Begleitung. </a:t>
            </a:r>
            <a:endParaRPr lang="de-DE" dirty="0"/>
          </a:p>
          <a:p>
            <a:pPr marL="182563" lvl="0" indent="-182563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de-DE" sz="1800" dirty="0">
                <a:solidFill>
                  <a:schemeClr val="bg1"/>
                </a:solidFill>
                <a:effectLst/>
                <a:latin typeface="+mn-lt"/>
                <a:ea typeface="Noto Sans Symbols"/>
                <a:cs typeface="Noto Sans Symbols"/>
              </a:rPr>
              <a:t>weist auf die Möglichkeit hin, Leistungen bei </a:t>
            </a:r>
            <a:r>
              <a:rPr lang="de-DE" dirty="0">
                <a:solidFill>
                  <a:schemeClr val="bg1"/>
                </a:solidFill>
                <a:ea typeface="Noto Sans Symbols"/>
                <a:cs typeface="Noto Sans Symbols"/>
              </a:rPr>
              <a:t>der </a:t>
            </a:r>
            <a:r>
              <a:rPr lang="de-DE" dirty="0" err="1">
                <a:solidFill>
                  <a:schemeClr val="bg1"/>
                </a:solidFill>
                <a:ea typeface="Noto Sans Symbols"/>
                <a:cs typeface="Noto Sans Symbols"/>
              </a:rPr>
              <a:t>Aner-kennungskommission</a:t>
            </a:r>
            <a:r>
              <a:rPr lang="de-DE" dirty="0">
                <a:solidFill>
                  <a:schemeClr val="bg1"/>
                </a:solidFill>
                <a:ea typeface="Noto Sans Symbols"/>
                <a:cs typeface="Noto Sans Symbols"/>
              </a:rPr>
              <a:t> </a:t>
            </a:r>
            <a:r>
              <a:rPr lang="de-DE" sz="1800" dirty="0">
                <a:solidFill>
                  <a:schemeClr val="bg1"/>
                </a:solidFill>
                <a:effectLst/>
                <a:latin typeface="+mn-lt"/>
                <a:ea typeface="Noto Sans Symbols"/>
                <a:cs typeface="Noto Sans Symbols"/>
              </a:rPr>
              <a:t>zu beantragen.</a:t>
            </a:r>
            <a:endParaRPr lang="de-DE" sz="1800" dirty="0">
              <a:latin typeface="+mn-lt"/>
            </a:endParaRPr>
          </a:p>
        </p:txBody>
      </p:sp>
      <p:sp>
        <p:nvSpPr>
          <p:cNvPr id="21" name="Flussdiagramm: Verbinder zu einer anderen Seite 20">
            <a:extLst>
              <a:ext uri="{FF2B5EF4-FFF2-40B4-BE49-F238E27FC236}">
                <a16:creationId xmlns:a16="http://schemas.microsoft.com/office/drawing/2014/main" id="{3CD2666E-490E-42A4-89C9-B1256902C9B3}"/>
              </a:ext>
            </a:extLst>
          </p:cNvPr>
          <p:cNvSpPr/>
          <p:nvPr/>
        </p:nvSpPr>
        <p:spPr>
          <a:xfrm>
            <a:off x="3523656" y="4084011"/>
            <a:ext cx="3204000" cy="5580000"/>
          </a:xfrm>
          <a:prstGeom prst="flowChartOffpageConnector">
            <a:avLst/>
          </a:prstGeom>
          <a:solidFill>
            <a:srgbClr val="182FA3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buClr>
                <a:schemeClr val="bg1"/>
              </a:buClr>
            </a:pPr>
            <a:r>
              <a:rPr lang="de-DE" dirty="0">
                <a:solidFill>
                  <a:prstClr val="white"/>
                </a:solidFill>
                <a:ea typeface="Calibri" panose="020F0502020204030204" pitchFamily="34" charset="0"/>
              </a:rPr>
              <a:t>Die Ansprechstelle </a:t>
            </a:r>
          </a:p>
          <a:p>
            <a:pPr marL="182563" lvl="0" indent="-182563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de-DE" dirty="0">
                <a:solidFill>
                  <a:prstClr val="white"/>
                </a:solidFill>
                <a:ea typeface="Calibri" panose="020F0502020204030204" pitchFamily="34" charset="0"/>
              </a:rPr>
              <a:t>berät Mitarbeitende, ob ein ihnen zur Kenntnis gelangter Vorfall meldepflichtig ist. </a:t>
            </a:r>
          </a:p>
          <a:p>
            <a:pPr marL="182563" lvl="0" indent="-182563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de-DE" sz="1800" kern="1200" dirty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</a:rPr>
              <a:t>hilft bei der Einschätzung, ob sich aus den Anhaltspunkten ein Verdacht auf sexualisierte Gewalt ergibt.</a:t>
            </a:r>
            <a:endParaRPr lang="de-DE" dirty="0"/>
          </a:p>
          <a:p>
            <a:pPr marL="182563" lvl="0" indent="-182563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de-DE" sz="1800" i="0" kern="1200" dirty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</a:rPr>
              <a:t>klärt mit den Mitarbeitenden, ob eine berufliche Schweige-pflicht einer Meldung entgegenstehen könnte. </a:t>
            </a:r>
          </a:p>
          <a:p>
            <a:pPr lvl="0">
              <a:spcAft>
                <a:spcPts val="600"/>
              </a:spcAft>
              <a:buClr>
                <a:schemeClr val="bg1"/>
              </a:buClr>
            </a:pPr>
            <a:endParaRPr lang="de-DE" sz="1800" i="0" kern="1200" dirty="0">
              <a:latin typeface="+mn-lt"/>
            </a:endParaRPr>
          </a:p>
          <a:p>
            <a:pPr algn="ctr"/>
            <a:endParaRPr lang="de-DE" dirty="0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E88DC83C-B6BB-403B-8490-8ABC40EEDE96}"/>
              </a:ext>
            </a:extLst>
          </p:cNvPr>
          <p:cNvSpPr txBox="1"/>
          <p:nvPr/>
        </p:nvSpPr>
        <p:spPr>
          <a:xfrm>
            <a:off x="1199401" y="3644772"/>
            <a:ext cx="2160000" cy="369332"/>
          </a:xfrm>
          <a:prstGeom prst="wedgeRectCallout">
            <a:avLst>
              <a:gd name="adj1" fmla="val 20828"/>
              <a:gd name="adj2" fmla="val 105729"/>
            </a:avLst>
          </a:prstGeom>
          <a:solidFill>
            <a:schemeClr val="bg1"/>
          </a:solidFill>
          <a:ln>
            <a:solidFill>
              <a:srgbClr val="0B80F6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 anchor="ctr">
            <a:spAutoFit/>
          </a:bodyPr>
          <a:lstStyle/>
          <a:p>
            <a:pPr algn="ctr"/>
            <a:r>
              <a:rPr lang="de-DE" b="1" dirty="0">
                <a:solidFill>
                  <a:srgbClr val="0B80F6"/>
                </a:solidFill>
              </a:rPr>
              <a:t>Betroffene Personen  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897CF559-D2C8-4702-9BBC-EF232E076B89}"/>
              </a:ext>
            </a:extLst>
          </p:cNvPr>
          <p:cNvSpPr txBox="1"/>
          <p:nvPr/>
        </p:nvSpPr>
        <p:spPr>
          <a:xfrm>
            <a:off x="4927656" y="3644772"/>
            <a:ext cx="1800000" cy="369332"/>
          </a:xfrm>
          <a:prstGeom prst="wedgeRectCallout">
            <a:avLst>
              <a:gd name="adj1" fmla="val 20380"/>
              <a:gd name="adj2" fmla="val 109659"/>
            </a:avLst>
          </a:prstGeom>
          <a:solidFill>
            <a:schemeClr val="bg1"/>
          </a:solidFill>
          <a:ln>
            <a:solidFill>
              <a:srgbClr val="182FA3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solidFill>
                  <a:srgbClr val="182FA3"/>
                </a:solidFill>
              </a:rPr>
              <a:t>Mitarbeitende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33" name="Raute 32">
            <a:extLst>
              <a:ext uri="{FF2B5EF4-FFF2-40B4-BE49-F238E27FC236}">
                <a16:creationId xmlns:a16="http://schemas.microsoft.com/office/drawing/2014/main" id="{4BC183AA-D80A-4586-ABF5-A6DC2A4AAF4B}"/>
              </a:ext>
            </a:extLst>
          </p:cNvPr>
          <p:cNvSpPr/>
          <p:nvPr/>
        </p:nvSpPr>
        <p:spPr>
          <a:xfrm>
            <a:off x="1269000" y="8746150"/>
            <a:ext cx="4320000" cy="3060000"/>
          </a:xfrm>
          <a:prstGeom prst="diamond">
            <a:avLst/>
          </a:prstGeom>
          <a:solidFill>
            <a:srgbClr val="FA157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dirty="0">
              <a:solidFill>
                <a:schemeClr val="bg1"/>
              </a:solidFill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r>
              <a:rPr lang="de-DE" dirty="0">
                <a:solidFill>
                  <a:schemeClr val="bg1"/>
                </a:solidFill>
              </a:rPr>
              <a:t>Die Ansprechstelle </a:t>
            </a: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r>
              <a:rPr lang="de-DE" dirty="0">
                <a:solidFill>
                  <a:schemeClr val="bg1"/>
                </a:solidFill>
              </a:rPr>
              <a:t>gibt eine Meldung unverzüglich an das Interventionsteam weiter.</a:t>
            </a: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344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feld 40">
            <a:extLst>
              <a:ext uri="{FF2B5EF4-FFF2-40B4-BE49-F238E27FC236}">
                <a16:creationId xmlns:a16="http://schemas.microsoft.com/office/drawing/2014/main" id="{C0834BED-3B27-4E71-B08E-1DC84AF8EE07}"/>
              </a:ext>
            </a:extLst>
          </p:cNvPr>
          <p:cNvSpPr txBox="1"/>
          <p:nvPr/>
        </p:nvSpPr>
        <p:spPr>
          <a:xfrm>
            <a:off x="7722" y="10267229"/>
            <a:ext cx="6858000" cy="1772537"/>
          </a:xfrm>
          <a:prstGeom prst="rect">
            <a:avLst/>
          </a:prstGeom>
          <a:noFill/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>
            <a:spAutoFit/>
          </a:bodyPr>
          <a:lstStyle/>
          <a:p>
            <a:pPr marL="182563" lvl="1">
              <a:lnSpc>
                <a:spcPct val="115000"/>
              </a:lnSpc>
              <a:buClr>
                <a:srgbClr val="17A6B1"/>
              </a:buClr>
              <a:tabLst>
                <a:tab pos="182563" algn="l"/>
              </a:tabLst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 Interventionsteam</a:t>
            </a:r>
          </a:p>
          <a:p>
            <a:pPr marL="182563" lvl="1">
              <a:lnSpc>
                <a:spcPct val="115000"/>
              </a:lnSpc>
              <a:buClr>
                <a:srgbClr val="17A6B1"/>
              </a:buClr>
              <a:tabLst>
                <a:tab pos="182563" algn="l"/>
              </a:tabLst>
            </a:pPr>
            <a:endParaRPr lang="de-DE" sz="3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6963" lvl="3">
              <a:lnSpc>
                <a:spcPct val="115000"/>
              </a:lnSpc>
              <a:buClr>
                <a:srgbClr val="17A6B1"/>
              </a:buClr>
              <a:tabLst>
                <a:tab pos="182563" algn="l"/>
              </a:tabLst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berät, wie die Schritte des Interventionsleitfadens in der individuellen Situation bestmöglich auszuführen sind.</a:t>
            </a:r>
          </a:p>
          <a:p>
            <a:pPr marL="1096963" lvl="3">
              <a:lnSpc>
                <a:spcPct val="115000"/>
              </a:lnSpc>
              <a:buClr>
                <a:srgbClr val="17A6B1"/>
              </a:buClr>
              <a:tabLst>
                <a:tab pos="182563" algn="l"/>
              </a:tabLst>
            </a:pPr>
            <a:endParaRPr lang="de-DE" sz="3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6963" lvl="3">
              <a:lnSpc>
                <a:spcPct val="115000"/>
              </a:lnSpc>
              <a:buClr>
                <a:srgbClr val="17A6B1"/>
              </a:buClr>
              <a:tabLst>
                <a:tab pos="182563" algn="l"/>
              </a:tabLst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aktualisiert seine Empfehlungen aufgrund neuer Informationen beständig.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031C3701-E174-4F42-AA96-B86A604177BA}"/>
              </a:ext>
            </a:extLst>
          </p:cNvPr>
          <p:cNvSpPr/>
          <p:nvPr/>
        </p:nvSpPr>
        <p:spPr>
          <a:xfrm>
            <a:off x="0" y="957714"/>
            <a:ext cx="6858000" cy="112342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9763" lvl="2">
              <a:lnSpc>
                <a:spcPct val="115000"/>
              </a:lnSpc>
              <a:buClr>
                <a:srgbClr val="17A6B1"/>
              </a:buClr>
            </a:pPr>
            <a:endParaRPr lang="de-DE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274637">
              <a:lnSpc>
                <a:spcPct val="115000"/>
              </a:lnSpc>
              <a:buClr>
                <a:srgbClr val="17A6B1"/>
              </a:buClr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Nach Eingang einer Meldung ergeht </a:t>
            </a:r>
          </a:p>
          <a:p>
            <a:pPr marL="1096963" lvl="3">
              <a:lnSpc>
                <a:spcPct val="115000"/>
              </a:lnSpc>
              <a:buClr>
                <a:srgbClr val="17A6B1"/>
              </a:buClr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 Einschätzung des Verdachts- und Gefährdungsgrads</a:t>
            </a:r>
          </a:p>
          <a:p>
            <a:pPr marL="1096963" lvl="3">
              <a:lnSpc>
                <a:spcPct val="115000"/>
              </a:lnSpc>
              <a:buClr>
                <a:srgbClr val="17A6B1"/>
              </a:buClr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und, sofern erforderlich,</a:t>
            </a:r>
          </a:p>
          <a:p>
            <a:pPr marL="1096963" lvl="3">
              <a:lnSpc>
                <a:spcPct val="115000"/>
              </a:lnSpc>
              <a:buClr>
                <a:srgbClr val="17A6B1"/>
              </a:buClr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 Empfehlung zu Sofortmaßnahmen.</a:t>
            </a:r>
          </a:p>
          <a:p>
            <a:pPr marL="182563" lvl="1" algn="ctr">
              <a:lnSpc>
                <a:spcPct val="115000"/>
              </a:lnSpc>
              <a:buClr>
                <a:srgbClr val="17A6B1"/>
              </a:buClr>
            </a:pPr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563" lvl="1" indent="1588">
              <a:lnSpc>
                <a:spcPct val="115000"/>
              </a:lnSpc>
              <a:buClr>
                <a:srgbClr val="17A6B1"/>
              </a:buClr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Fachstelle für sexualisierte Gewalt bewertet unter Hinzuziehung mindestens eines weiteren Mitglieds des Interventionsteams:</a:t>
            </a: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563" lvl="1">
              <a:lnSpc>
                <a:spcPct val="115000"/>
              </a:lnSpc>
              <a:buClr>
                <a:srgbClr val="17A6B1"/>
              </a:buClr>
              <a:tabLst>
                <a:tab pos="182563" algn="l"/>
              </a:tabLst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563" lvl="1">
              <a:lnSpc>
                <a:spcPct val="115000"/>
              </a:lnSpc>
              <a:buClr>
                <a:srgbClr val="17A6B1"/>
              </a:buClr>
              <a:tabLst>
                <a:tab pos="182563" algn="l"/>
              </a:tabLst>
            </a:pPr>
            <a:endParaRPr lang="de-DE" sz="1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563" lvl="1">
              <a:lnSpc>
                <a:spcPct val="115000"/>
              </a:lnSpc>
              <a:buClr>
                <a:srgbClr val="17A6B1"/>
              </a:buClr>
              <a:tabLst>
                <a:tab pos="182563" algn="l"/>
              </a:tabLst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 Ergebnis wird der Kirchen- und Gemeindeleitung mitgeteilt. </a:t>
            </a:r>
          </a:p>
          <a:p>
            <a:pPr marL="182563" lvl="1">
              <a:lnSpc>
                <a:spcPct val="115000"/>
              </a:lnSpc>
              <a:buClr>
                <a:srgbClr val="17A6B1"/>
              </a:buClr>
              <a:tabLst>
                <a:tab pos="182563" algn="l"/>
              </a:tabLst>
            </a:pPr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563" lvl="1">
              <a:lnSpc>
                <a:spcPct val="115000"/>
              </a:lnSpc>
              <a:buClr>
                <a:srgbClr val="17A6B1"/>
              </a:buClr>
              <a:tabLst>
                <a:tab pos="182563" algn="l"/>
              </a:tabLst>
            </a:pPr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563" lvl="1">
              <a:lnSpc>
                <a:spcPct val="115000"/>
              </a:lnSpc>
              <a:buClr>
                <a:srgbClr val="17A6B1"/>
              </a:buClr>
              <a:tabLst>
                <a:tab pos="182563" algn="l"/>
              </a:tabLst>
            </a:pPr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9" name="Grafik 28">
            <a:extLst>
              <a:ext uri="{FF2B5EF4-FFF2-40B4-BE49-F238E27FC236}">
                <a16:creationId xmlns:a16="http://schemas.microsoft.com/office/drawing/2014/main" id="{5A7DCA94-A752-41C6-AA35-22DADAD87BE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547" b="-1"/>
          <a:stretch/>
        </p:blipFill>
        <p:spPr>
          <a:xfrm>
            <a:off x="3875" y="0"/>
            <a:ext cx="6858000" cy="923311"/>
          </a:xfrm>
          <a:prstGeom prst="rect">
            <a:avLst/>
          </a:prstGeom>
        </p:spPr>
      </p:pic>
      <p:graphicFrame>
        <p:nvGraphicFramePr>
          <p:cNvPr id="24" name="Diagramm 23">
            <a:extLst>
              <a:ext uri="{FF2B5EF4-FFF2-40B4-BE49-F238E27FC236}">
                <a16:creationId xmlns:a16="http://schemas.microsoft.com/office/drawing/2014/main" id="{7BF5D87B-0DA5-46F1-B687-7F9333447C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58408245"/>
              </p:ext>
            </p:extLst>
          </p:nvPr>
        </p:nvGraphicFramePr>
        <p:xfrm>
          <a:off x="-413172" y="5078986"/>
          <a:ext cx="8183105" cy="19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0" name="Rechteck 29">
            <a:extLst>
              <a:ext uri="{FF2B5EF4-FFF2-40B4-BE49-F238E27FC236}">
                <a16:creationId xmlns:a16="http://schemas.microsoft.com/office/drawing/2014/main" id="{38013CA4-877F-4FA0-AC8E-541CE25057E3}"/>
              </a:ext>
            </a:extLst>
          </p:cNvPr>
          <p:cNvSpPr/>
          <p:nvPr/>
        </p:nvSpPr>
        <p:spPr>
          <a:xfrm>
            <a:off x="369000" y="7187027"/>
            <a:ext cx="6120000" cy="417600"/>
          </a:xfrm>
          <a:prstGeom prst="rect">
            <a:avLst/>
          </a:prstGeom>
          <a:solidFill>
            <a:srgbClr val="BD38A4"/>
          </a:solidFill>
          <a:ln>
            <a:solidFill>
              <a:schemeClr val="bg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bg1"/>
                </a:solidFill>
              </a:rPr>
              <a:t>Gefährdungsgrad:</a:t>
            </a: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83572DAD-2216-4D2E-B336-1DB79FC6748D}"/>
              </a:ext>
            </a:extLst>
          </p:cNvPr>
          <p:cNvSpPr/>
          <p:nvPr/>
        </p:nvSpPr>
        <p:spPr>
          <a:xfrm>
            <a:off x="369000" y="7716037"/>
            <a:ext cx="6120000" cy="417600"/>
          </a:xfrm>
          <a:prstGeom prst="rect">
            <a:avLst/>
          </a:prstGeom>
          <a:solidFill>
            <a:srgbClr val="BD38A4"/>
          </a:solidFill>
          <a:ln>
            <a:solidFill>
              <a:schemeClr val="bg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bg1"/>
                </a:solidFill>
              </a:rPr>
              <a:t>Sofortmaßnahmen:</a:t>
            </a:r>
          </a:p>
        </p:txBody>
      </p: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96D088A1-9D0F-4411-A4DC-53294477A250}"/>
              </a:ext>
            </a:extLst>
          </p:cNvPr>
          <p:cNvCxnSpPr>
            <a:cxnSpLocks/>
          </p:cNvCxnSpPr>
          <p:nvPr/>
        </p:nvCxnSpPr>
        <p:spPr>
          <a:xfrm>
            <a:off x="2714116" y="7983825"/>
            <a:ext cx="3204000" cy="0"/>
          </a:xfrm>
          <a:prstGeom prst="lin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>
            <a:extLst>
              <a:ext uri="{FF2B5EF4-FFF2-40B4-BE49-F238E27FC236}">
                <a16:creationId xmlns:a16="http://schemas.microsoft.com/office/drawing/2014/main" id="{A515CE06-8817-4607-ADDB-C52321B966CD}"/>
              </a:ext>
            </a:extLst>
          </p:cNvPr>
          <p:cNvCxnSpPr>
            <a:cxnSpLocks/>
          </p:cNvCxnSpPr>
          <p:nvPr/>
        </p:nvCxnSpPr>
        <p:spPr>
          <a:xfrm>
            <a:off x="2708716" y="7507237"/>
            <a:ext cx="3240000" cy="0"/>
          </a:xfrm>
          <a:prstGeom prst="lin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hteck 34">
            <a:extLst>
              <a:ext uri="{FF2B5EF4-FFF2-40B4-BE49-F238E27FC236}">
                <a16:creationId xmlns:a16="http://schemas.microsoft.com/office/drawing/2014/main" id="{2AB37C8F-CF22-4A8E-B099-6C393809E76C}"/>
              </a:ext>
            </a:extLst>
          </p:cNvPr>
          <p:cNvSpPr/>
          <p:nvPr/>
        </p:nvSpPr>
        <p:spPr>
          <a:xfrm>
            <a:off x="369000" y="4550119"/>
            <a:ext cx="6120000" cy="417600"/>
          </a:xfrm>
          <a:prstGeom prst="rect">
            <a:avLst/>
          </a:prstGeom>
          <a:solidFill>
            <a:srgbClr val="BD38A4"/>
          </a:solidFill>
          <a:ln>
            <a:solidFill>
              <a:schemeClr val="bg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bg1"/>
                </a:solidFill>
              </a:rPr>
              <a:t>Verdachtsgrad: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BB705C79-E9BB-44F4-A7FE-B9B937893738}"/>
              </a:ext>
            </a:extLst>
          </p:cNvPr>
          <p:cNvSpPr/>
          <p:nvPr/>
        </p:nvSpPr>
        <p:spPr>
          <a:xfrm>
            <a:off x="0" y="1088340"/>
            <a:ext cx="6858000" cy="72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1088" lvl="1" algn="ctr"/>
            <a:r>
              <a:rPr lang="de-DE" sz="2400" dirty="0"/>
              <a:t>Verdachts- und Gefährdungseinschätzung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36B53A86-34E3-4123-BBDE-A58CDE5F0427}"/>
              </a:ext>
            </a:extLst>
          </p:cNvPr>
          <p:cNvSpPr/>
          <p:nvPr/>
        </p:nvSpPr>
        <p:spPr>
          <a:xfrm>
            <a:off x="7722" y="1092700"/>
            <a:ext cx="1080000" cy="720000"/>
          </a:xfrm>
          <a:prstGeom prst="rect">
            <a:avLst/>
          </a:prstGeom>
          <a:solidFill>
            <a:srgbClr val="BD38A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6" name="Grafik 15" descr="Recherche mit einfarbiger Füllung">
            <a:extLst>
              <a:ext uri="{FF2B5EF4-FFF2-40B4-BE49-F238E27FC236}">
                <a16:creationId xmlns:a16="http://schemas.microsoft.com/office/drawing/2014/main" id="{072B1043-9D30-4B46-AEDF-37B6C0DE0C5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87189" y="1099595"/>
            <a:ext cx="720000" cy="720000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C9B689E2-68E9-45CE-81B0-E40F35F4CB8C}"/>
              </a:ext>
            </a:extLst>
          </p:cNvPr>
          <p:cNvPicPr>
            <a:picLocks noChangeAspect="1"/>
          </p:cNvPicPr>
          <p:nvPr/>
        </p:nvPicPr>
        <p:blipFill>
          <a:blip r:embed="rId11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20" y="2444587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A5E166B0-76D4-4B97-A051-8D564F8F1DFB}"/>
              </a:ext>
            </a:extLst>
          </p:cNvPr>
          <p:cNvPicPr>
            <a:picLocks noChangeAspect="1"/>
          </p:cNvPicPr>
          <p:nvPr/>
        </p:nvPicPr>
        <p:blipFill>
          <a:blip r:embed="rId11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189" y="3094555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sp>
        <p:nvSpPr>
          <p:cNvPr id="31" name="Textfeld 30">
            <a:extLst>
              <a:ext uri="{FF2B5EF4-FFF2-40B4-BE49-F238E27FC236}">
                <a16:creationId xmlns:a16="http://schemas.microsoft.com/office/drawing/2014/main" id="{0D99938D-81C3-46E0-8FD4-2B16F1A25CCA}"/>
              </a:ext>
            </a:extLst>
          </p:cNvPr>
          <p:cNvSpPr txBox="1"/>
          <p:nvPr/>
        </p:nvSpPr>
        <p:spPr>
          <a:xfrm>
            <a:off x="99000" y="8969340"/>
            <a:ext cx="6660000" cy="1576733"/>
          </a:xfrm>
          <a:prstGeom prst="downArrowCallout">
            <a:avLst>
              <a:gd name="adj1" fmla="val 7602"/>
              <a:gd name="adj2" fmla="val 13401"/>
              <a:gd name="adj3" fmla="val 25000"/>
              <a:gd name="adj4" fmla="val 64977"/>
            </a:avLst>
          </a:prstGeom>
          <a:solidFill>
            <a:srgbClr val="BD38A4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marL="182563" lvl="1">
              <a:lnSpc>
                <a:spcPct val="115000"/>
              </a:lnSpc>
              <a:buClr>
                <a:srgbClr val="17A6B1"/>
              </a:buClr>
              <a:tabLst>
                <a:tab pos="182563" algn="l"/>
              </a:tabLst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der Regel ist der Kirchenrat für die Umsetzung der Maßnahmen verantwortlich. Er wird eng durch das Interventionsteam der Evangelisch-reformierten Kirche begleitet.</a:t>
            </a:r>
          </a:p>
        </p:txBody>
      </p:sp>
      <p:pic>
        <p:nvPicPr>
          <p:cNvPr id="39" name="Grafik 38">
            <a:extLst>
              <a:ext uri="{FF2B5EF4-FFF2-40B4-BE49-F238E27FC236}">
                <a16:creationId xmlns:a16="http://schemas.microsoft.com/office/drawing/2014/main" id="{11ACCE58-3B50-4B92-BA19-F727114DE4DD}"/>
              </a:ext>
            </a:extLst>
          </p:cNvPr>
          <p:cNvPicPr>
            <a:picLocks noChangeAspect="1"/>
          </p:cNvPicPr>
          <p:nvPr/>
        </p:nvPicPr>
        <p:blipFill>
          <a:blip r:embed="rId11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458" y="10807497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pic>
        <p:nvPicPr>
          <p:cNvPr id="40" name="Grafik 39">
            <a:extLst>
              <a:ext uri="{FF2B5EF4-FFF2-40B4-BE49-F238E27FC236}">
                <a16:creationId xmlns:a16="http://schemas.microsoft.com/office/drawing/2014/main" id="{9471BA37-6D19-4653-9288-A4B8655316AD}"/>
              </a:ext>
            </a:extLst>
          </p:cNvPr>
          <p:cNvPicPr>
            <a:picLocks noChangeAspect="1"/>
          </p:cNvPicPr>
          <p:nvPr/>
        </p:nvPicPr>
        <p:blipFill>
          <a:blip r:embed="rId11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458" y="11442537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1547903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hteck 27">
            <a:extLst>
              <a:ext uri="{FF2B5EF4-FFF2-40B4-BE49-F238E27FC236}">
                <a16:creationId xmlns:a16="http://schemas.microsoft.com/office/drawing/2014/main" id="{58E9E5C0-EBAD-4C14-8919-D4F4F716E40C}"/>
              </a:ext>
            </a:extLst>
          </p:cNvPr>
          <p:cNvSpPr/>
          <p:nvPr/>
        </p:nvSpPr>
        <p:spPr>
          <a:xfrm>
            <a:off x="102875" y="2426050"/>
            <a:ext cx="6660000" cy="1169838"/>
          </a:xfrm>
          <a:prstGeom prst="rect">
            <a:avLst/>
          </a:prstGeom>
          <a:solidFill>
            <a:srgbClr val="182FA3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aphicFrame>
        <p:nvGraphicFramePr>
          <p:cNvPr id="30" name="Tabelle 5">
            <a:extLst>
              <a:ext uri="{FF2B5EF4-FFF2-40B4-BE49-F238E27FC236}">
                <a16:creationId xmlns:a16="http://schemas.microsoft.com/office/drawing/2014/main" id="{6E937B88-8060-4A04-B7EB-080CF44FA2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227602"/>
              </p:ext>
            </p:extLst>
          </p:nvPr>
        </p:nvGraphicFramePr>
        <p:xfrm>
          <a:off x="102875" y="2560622"/>
          <a:ext cx="6660000" cy="944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30000">
                  <a:extLst>
                    <a:ext uri="{9D8B030D-6E8A-4147-A177-3AD203B41FA5}">
                      <a16:colId xmlns:a16="http://schemas.microsoft.com/office/drawing/2014/main" val="889957382"/>
                    </a:ext>
                  </a:extLst>
                </a:gridCol>
                <a:gridCol w="3330000">
                  <a:extLst>
                    <a:ext uri="{9D8B030D-6E8A-4147-A177-3AD203B41FA5}">
                      <a16:colId xmlns:a16="http://schemas.microsoft.com/office/drawing/2014/main" val="84054984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342900" lvl="1" indent="0">
                        <a:buFontTx/>
                        <a:buNone/>
                      </a:pPr>
                      <a:r>
                        <a:rPr lang="de-DE" sz="1400" dirty="0">
                          <a:solidFill>
                            <a:schemeClr val="bg1"/>
                          </a:solidFill>
                        </a:rPr>
                        <a:t>Persönliche Referentin der Kirchenpräsidentin </a:t>
                      </a:r>
                    </a:p>
                    <a:p>
                      <a:pPr marL="342900" lvl="1" indent="0">
                        <a:buFontTx/>
                        <a:buNone/>
                      </a:pPr>
                      <a:r>
                        <a:rPr lang="de-DE" sz="1400" dirty="0">
                          <a:solidFill>
                            <a:schemeClr val="bg1"/>
                          </a:solidFill>
                        </a:rPr>
                        <a:t>Fachstelle für sexualisierte Gewalt</a:t>
                      </a:r>
                    </a:p>
                    <a:p>
                      <a:pPr marL="342900" lvl="1" indent="0">
                        <a:buFontTx/>
                        <a:buNone/>
                      </a:pPr>
                      <a:r>
                        <a:rPr lang="de-DE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Presse- und Informationsstelle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Courier New" panose="02070309020205020404" pitchFamily="49" charset="0"/>
                        <a:buNone/>
                      </a:pPr>
                      <a:r>
                        <a:rPr lang="de-DE" sz="1400" dirty="0">
                          <a:solidFill>
                            <a:schemeClr val="bg1"/>
                          </a:solidFill>
                        </a:rPr>
                        <a:t>sowie falls erforderlich:</a:t>
                      </a:r>
                    </a:p>
                    <a:p>
                      <a:pPr marL="342900" lvl="1" indent="0" algn="l" defTabSz="685800" rtl="0" eaLnBrk="1" latinLnBrk="0" hangingPunct="1">
                        <a:buFontTx/>
                        <a:buNone/>
                      </a:pPr>
                      <a:r>
                        <a:rPr lang="de-DE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Frauenarbeit</a:t>
                      </a:r>
                    </a:p>
                    <a:p>
                      <a:pPr marL="342900" lvl="1" indent="0" algn="l" defTabSz="685800" rtl="0" eaLnBrk="1" latinLnBrk="0" hangingPunct="1">
                        <a:buFontTx/>
                        <a:buNone/>
                      </a:pPr>
                      <a:r>
                        <a:rPr lang="de-DE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Jugendarbeit</a:t>
                      </a:r>
                    </a:p>
                    <a:p>
                      <a:pPr marL="342900" lvl="1" indent="0" algn="l" defTabSz="685800" rtl="0" eaLnBrk="1" latinLnBrk="0" hangingPunct="1">
                        <a:buFontTx/>
                        <a:buNone/>
                      </a:pPr>
                      <a:r>
                        <a:rPr lang="de-DE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Fachberatung für Kindertagesstätten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4281431"/>
                  </a:ext>
                </a:extLst>
              </a:tr>
            </a:tbl>
          </a:graphicData>
        </a:graphic>
      </p:graphicFrame>
      <p:pic>
        <p:nvPicPr>
          <p:cNvPr id="29" name="Grafik 28">
            <a:extLst>
              <a:ext uri="{FF2B5EF4-FFF2-40B4-BE49-F238E27FC236}">
                <a16:creationId xmlns:a16="http://schemas.microsoft.com/office/drawing/2014/main" id="{5A7DCA94-A752-41C6-AA35-22DADAD87BE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547" b="-1"/>
          <a:stretch/>
        </p:blipFill>
        <p:spPr>
          <a:xfrm>
            <a:off x="3875" y="0"/>
            <a:ext cx="6858000" cy="923311"/>
          </a:xfrm>
          <a:prstGeom prst="rect">
            <a:avLst/>
          </a:prstGeom>
        </p:spPr>
      </p:pic>
      <p:sp>
        <p:nvSpPr>
          <p:cNvPr id="43" name="Gleichschenkliges Dreieck 42">
            <a:extLst>
              <a:ext uri="{FF2B5EF4-FFF2-40B4-BE49-F238E27FC236}">
                <a16:creationId xmlns:a16="http://schemas.microsoft.com/office/drawing/2014/main" id="{CD32ABD3-347E-4948-8C3C-B377506795D3}"/>
              </a:ext>
            </a:extLst>
          </p:cNvPr>
          <p:cNvSpPr/>
          <p:nvPr/>
        </p:nvSpPr>
        <p:spPr>
          <a:xfrm rot="16200000">
            <a:off x="410888" y="7540677"/>
            <a:ext cx="1440000" cy="1440000"/>
          </a:xfrm>
          <a:prstGeom prst="triangle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de-DE" sz="1400" dirty="0"/>
          </a:p>
        </p:txBody>
      </p:sp>
      <p:sp>
        <p:nvSpPr>
          <p:cNvPr id="44" name="Pfeil: Chevron 43">
            <a:extLst>
              <a:ext uri="{FF2B5EF4-FFF2-40B4-BE49-F238E27FC236}">
                <a16:creationId xmlns:a16="http://schemas.microsoft.com/office/drawing/2014/main" id="{A0F6CFEE-C100-4E4C-9A03-19046CEF0F96}"/>
              </a:ext>
            </a:extLst>
          </p:cNvPr>
          <p:cNvSpPr/>
          <p:nvPr/>
        </p:nvSpPr>
        <p:spPr>
          <a:xfrm rot="5400000">
            <a:off x="584965" y="8153476"/>
            <a:ext cx="2592000" cy="2952000"/>
          </a:xfrm>
          <a:prstGeom prst="chevron">
            <a:avLst>
              <a:gd name="adj" fmla="val 27527"/>
            </a:avLst>
          </a:prstGeom>
          <a:solidFill>
            <a:srgbClr val="0B80F6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 algn="ctr"/>
            <a:r>
              <a:rPr lang="de-DE" sz="1400" dirty="0">
                <a:solidFill>
                  <a:schemeClr val="bg1"/>
                </a:solidFill>
                <a:ea typeface="Noto Sans Symbols"/>
                <a:cs typeface="Noto Sans Symbols"/>
              </a:rPr>
              <a:t>Beratung der Kirchengemeinden durch die Fachstelle für sexualisierte Gewalt zu einem verantwortungsvollen Umgang mit dem Vorfall</a:t>
            </a:r>
            <a:endParaRPr lang="de-DE" sz="1400" dirty="0">
              <a:solidFill>
                <a:schemeClr val="bg1"/>
              </a:solidFill>
              <a:effectLst/>
              <a:ea typeface="Noto Sans Symbols"/>
              <a:cs typeface="Noto Sans Symbols"/>
            </a:endParaRP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55D35EA8-4ABF-408A-8B62-E507EA02D8B0}"/>
              </a:ext>
            </a:extLst>
          </p:cNvPr>
          <p:cNvSpPr txBox="1"/>
          <p:nvPr/>
        </p:nvSpPr>
        <p:spPr>
          <a:xfrm>
            <a:off x="914407" y="7889695"/>
            <a:ext cx="956031" cy="738664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de-DE" sz="1400" dirty="0" err="1">
                <a:solidFill>
                  <a:srgbClr val="0B80F6"/>
                </a:solidFill>
              </a:rPr>
              <a:t>unbe</a:t>
            </a:r>
            <a:r>
              <a:rPr lang="de-DE" sz="1400" dirty="0">
                <a:solidFill>
                  <a:srgbClr val="0B80F6"/>
                </a:solidFill>
              </a:rPr>
              <a:t>-</a:t>
            </a:r>
          </a:p>
          <a:p>
            <a:pPr algn="ctr"/>
            <a:r>
              <a:rPr lang="de-DE" sz="1400" dirty="0" err="1">
                <a:solidFill>
                  <a:srgbClr val="0B80F6"/>
                </a:solidFill>
              </a:rPr>
              <a:t>gründeter</a:t>
            </a:r>
            <a:r>
              <a:rPr lang="de-DE" sz="1400" dirty="0">
                <a:solidFill>
                  <a:srgbClr val="0B80F6"/>
                </a:solidFill>
              </a:rPr>
              <a:t> </a:t>
            </a:r>
          </a:p>
          <a:p>
            <a:pPr algn="ctr"/>
            <a:r>
              <a:rPr lang="de-DE" sz="1400" dirty="0">
                <a:solidFill>
                  <a:srgbClr val="0B80F6"/>
                </a:solidFill>
              </a:rPr>
              <a:t>Verdacht</a:t>
            </a:r>
          </a:p>
        </p:txBody>
      </p:sp>
      <p:sp>
        <p:nvSpPr>
          <p:cNvPr id="48" name="Gleichschenkliges Dreieck 47">
            <a:extLst>
              <a:ext uri="{FF2B5EF4-FFF2-40B4-BE49-F238E27FC236}">
                <a16:creationId xmlns:a16="http://schemas.microsoft.com/office/drawing/2014/main" id="{8FAC25C8-63EF-4EA1-BB39-2E997C2EA27C}"/>
              </a:ext>
            </a:extLst>
          </p:cNvPr>
          <p:cNvSpPr/>
          <p:nvPr/>
        </p:nvSpPr>
        <p:spPr>
          <a:xfrm rot="5400000" flipH="1">
            <a:off x="1915590" y="7540677"/>
            <a:ext cx="1440000" cy="1440000"/>
          </a:xfrm>
          <a:prstGeom prst="triangle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de-DE" sz="1400" dirty="0"/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DB16255A-43BF-435C-9109-996D22DE4099}"/>
              </a:ext>
            </a:extLst>
          </p:cNvPr>
          <p:cNvSpPr txBox="1"/>
          <p:nvPr/>
        </p:nvSpPr>
        <p:spPr>
          <a:xfrm>
            <a:off x="1881413" y="7997417"/>
            <a:ext cx="936000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de-DE" sz="1400" dirty="0">
                <a:solidFill>
                  <a:srgbClr val="0B80F6"/>
                </a:solidFill>
              </a:rPr>
              <a:t>vager Verdacht </a:t>
            </a:r>
          </a:p>
        </p:txBody>
      </p:sp>
      <p:sp>
        <p:nvSpPr>
          <p:cNvPr id="49" name="Gleichschenkliges Dreieck 48">
            <a:extLst>
              <a:ext uri="{FF2B5EF4-FFF2-40B4-BE49-F238E27FC236}">
                <a16:creationId xmlns:a16="http://schemas.microsoft.com/office/drawing/2014/main" id="{C919F6C4-03C0-4BBB-8948-CACBB2B99A06}"/>
              </a:ext>
            </a:extLst>
          </p:cNvPr>
          <p:cNvSpPr/>
          <p:nvPr/>
        </p:nvSpPr>
        <p:spPr>
          <a:xfrm rot="16200000">
            <a:off x="3543261" y="7540677"/>
            <a:ext cx="1440000" cy="1440000"/>
          </a:xfrm>
          <a:prstGeom prst="triangle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de-DE" sz="1400" dirty="0"/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16290F8B-7939-4663-94E6-5F9F7F4AA097}"/>
              </a:ext>
            </a:extLst>
          </p:cNvPr>
          <p:cNvSpPr txBox="1"/>
          <p:nvPr/>
        </p:nvSpPr>
        <p:spPr>
          <a:xfrm>
            <a:off x="3889892" y="8008058"/>
            <a:ext cx="1080000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de-DE" sz="1400" dirty="0">
                <a:solidFill>
                  <a:srgbClr val="182FA3"/>
                </a:solidFill>
              </a:rPr>
              <a:t>begründeter </a:t>
            </a:r>
          </a:p>
          <a:p>
            <a:pPr algn="ctr"/>
            <a:r>
              <a:rPr lang="de-DE" sz="1400" dirty="0">
                <a:solidFill>
                  <a:srgbClr val="182FA3"/>
                </a:solidFill>
              </a:rPr>
              <a:t>Verdacht</a:t>
            </a:r>
          </a:p>
        </p:txBody>
      </p:sp>
      <p:sp>
        <p:nvSpPr>
          <p:cNvPr id="52" name="Gleichschenkliges Dreieck 51">
            <a:extLst>
              <a:ext uri="{FF2B5EF4-FFF2-40B4-BE49-F238E27FC236}">
                <a16:creationId xmlns:a16="http://schemas.microsoft.com/office/drawing/2014/main" id="{9EEC8FD4-8BD8-48D3-B540-E43A39A879D0}"/>
              </a:ext>
            </a:extLst>
          </p:cNvPr>
          <p:cNvSpPr/>
          <p:nvPr/>
        </p:nvSpPr>
        <p:spPr>
          <a:xfrm rot="5400000" flipH="1">
            <a:off x="5047963" y="7540677"/>
            <a:ext cx="1440000" cy="1440000"/>
          </a:xfrm>
          <a:prstGeom prst="triangle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de-DE" sz="1400" dirty="0"/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B087419E-38D8-4F6F-9227-A779794451B2}"/>
              </a:ext>
            </a:extLst>
          </p:cNvPr>
          <p:cNvSpPr txBox="1"/>
          <p:nvPr/>
        </p:nvSpPr>
        <p:spPr>
          <a:xfrm>
            <a:off x="4994874" y="8008058"/>
            <a:ext cx="1080000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de-DE" sz="1400" dirty="0">
                <a:solidFill>
                  <a:srgbClr val="182FA3"/>
                </a:solidFill>
              </a:rPr>
              <a:t>erhärteter Verdacht </a:t>
            </a:r>
          </a:p>
        </p:txBody>
      </p:sp>
      <p:sp>
        <p:nvSpPr>
          <p:cNvPr id="54" name="Pfeil: Chevron 53">
            <a:extLst>
              <a:ext uri="{FF2B5EF4-FFF2-40B4-BE49-F238E27FC236}">
                <a16:creationId xmlns:a16="http://schemas.microsoft.com/office/drawing/2014/main" id="{2BA5F245-8C03-47AF-A835-19BD01DB3FE1}"/>
              </a:ext>
            </a:extLst>
          </p:cNvPr>
          <p:cNvSpPr/>
          <p:nvPr/>
        </p:nvSpPr>
        <p:spPr>
          <a:xfrm rot="5400000">
            <a:off x="3715963" y="8153476"/>
            <a:ext cx="2592000" cy="2952000"/>
          </a:xfrm>
          <a:prstGeom prst="chevron">
            <a:avLst>
              <a:gd name="adj" fmla="val 27527"/>
            </a:avLst>
          </a:prstGeom>
          <a:solidFill>
            <a:srgbClr val="182FA3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de-DE" sz="1400" dirty="0">
                <a:solidFill>
                  <a:schemeClr val="bg1"/>
                </a:solidFill>
                <a:effectLst/>
                <a:latin typeface="Noto Sans Symbols"/>
                <a:ea typeface="Noto Sans Symbols"/>
                <a:cs typeface="Noto Sans Symbols"/>
              </a:rPr>
              <a:t>Begleitung der Kirchengemeinden durch das Interventionsteam bei einer achtsamen Ausführung der Verfahrensschritte</a:t>
            </a:r>
          </a:p>
        </p:txBody>
      </p:sp>
      <p:sp>
        <p:nvSpPr>
          <p:cNvPr id="17" name="Pfeil: Chevron 16">
            <a:extLst>
              <a:ext uri="{FF2B5EF4-FFF2-40B4-BE49-F238E27FC236}">
                <a16:creationId xmlns:a16="http://schemas.microsoft.com/office/drawing/2014/main" id="{749DF0D7-FD3B-4735-BDED-E3E3C9D0B103}"/>
              </a:ext>
            </a:extLst>
          </p:cNvPr>
          <p:cNvSpPr/>
          <p:nvPr/>
        </p:nvSpPr>
        <p:spPr>
          <a:xfrm rot="5400000">
            <a:off x="2093795" y="5358578"/>
            <a:ext cx="2700000" cy="2952000"/>
          </a:xfrm>
          <a:prstGeom prst="chevron">
            <a:avLst>
              <a:gd name="adj" fmla="val 27527"/>
            </a:avLst>
          </a:prstGeom>
          <a:solidFill>
            <a:srgbClr val="BD38A4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 algn="ctr"/>
            <a:r>
              <a:rPr lang="de-DE" sz="1400" dirty="0">
                <a:solidFill>
                  <a:schemeClr val="bg1"/>
                </a:solidFill>
                <a:ea typeface="Noto Sans Symbols"/>
                <a:cs typeface="Noto Sans Symbols"/>
              </a:rPr>
              <a:t>Verdachts- und Gefährdungs-einschätzung durch die Fachstelle für sexualisierte Gewalt</a:t>
            </a:r>
          </a:p>
          <a:p>
            <a:pPr lvl="0" algn="ctr"/>
            <a:r>
              <a:rPr lang="de-DE" sz="1400" dirty="0">
                <a:solidFill>
                  <a:schemeClr val="bg1"/>
                </a:solidFill>
                <a:ea typeface="Noto Sans Symbols"/>
                <a:cs typeface="Noto Sans Symbols"/>
              </a:rPr>
              <a:t>zusammen mit min. einem weiteren Mitglied des Interventionsteams</a:t>
            </a:r>
            <a:endParaRPr lang="de-DE" sz="1600" dirty="0">
              <a:solidFill>
                <a:schemeClr val="bg1"/>
              </a:solidFill>
              <a:effectLst/>
              <a:latin typeface="Noto Sans Symbols"/>
              <a:ea typeface="Noto Sans Symbols"/>
              <a:cs typeface="Noto Sans Symbols"/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8003D8F7-3CFD-4D48-901D-F1888321AC0D}"/>
              </a:ext>
            </a:extLst>
          </p:cNvPr>
          <p:cNvCxnSpPr/>
          <p:nvPr/>
        </p:nvCxnSpPr>
        <p:spPr>
          <a:xfrm>
            <a:off x="7174520" y="4875602"/>
            <a:ext cx="0" cy="0"/>
          </a:xfrm>
          <a:prstGeom prst="line">
            <a:avLst/>
          </a:pr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aute 22">
            <a:extLst>
              <a:ext uri="{FF2B5EF4-FFF2-40B4-BE49-F238E27FC236}">
                <a16:creationId xmlns:a16="http://schemas.microsoft.com/office/drawing/2014/main" id="{F6089949-E9A0-4716-B2DF-FA5A47C56A8C}"/>
              </a:ext>
            </a:extLst>
          </p:cNvPr>
          <p:cNvSpPr/>
          <p:nvPr/>
        </p:nvSpPr>
        <p:spPr>
          <a:xfrm>
            <a:off x="1985795" y="4672098"/>
            <a:ext cx="2916000" cy="1476000"/>
          </a:xfrm>
          <a:prstGeom prst="diamond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buClr>
                <a:srgbClr val="17A6B1"/>
              </a:buClr>
            </a:pPr>
            <a:r>
              <a:rPr lang="de-DE" sz="1400" dirty="0">
                <a:solidFill>
                  <a:srgbClr val="BD38A4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Aufnahme der Meldung durch die Ansprech-stelle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3D59A514-7003-44FE-BCD5-B7CB91A5EADA}"/>
              </a:ext>
            </a:extLst>
          </p:cNvPr>
          <p:cNvSpPr txBox="1"/>
          <p:nvPr/>
        </p:nvSpPr>
        <p:spPr>
          <a:xfrm>
            <a:off x="-3875" y="926732"/>
            <a:ext cx="6858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dirty="0">
                <a:solidFill>
                  <a:srgbClr val="E6E6E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DB57F584-6A82-4BA7-A697-275580404FC0}"/>
              </a:ext>
            </a:extLst>
          </p:cNvPr>
          <p:cNvSpPr/>
          <p:nvPr/>
        </p:nvSpPr>
        <p:spPr>
          <a:xfrm>
            <a:off x="-3875" y="1090342"/>
            <a:ext cx="6858000" cy="72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76325" algn="ctr"/>
            <a:r>
              <a:rPr lang="de-DE" sz="2400" dirty="0"/>
              <a:t>Interventionsteam</a:t>
            </a: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CBBDDB61-7ED8-462F-8654-C37D53B32DE6}"/>
              </a:ext>
            </a:extLst>
          </p:cNvPr>
          <p:cNvSpPr/>
          <p:nvPr/>
        </p:nvSpPr>
        <p:spPr>
          <a:xfrm>
            <a:off x="24936" y="1084855"/>
            <a:ext cx="1080000" cy="720000"/>
          </a:xfrm>
          <a:prstGeom prst="rect">
            <a:avLst/>
          </a:prstGeom>
          <a:solidFill>
            <a:srgbClr val="182FA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27" name="Grafik 26" descr="Puzzleteile mit einfarbiger Füllung">
            <a:extLst>
              <a:ext uri="{FF2B5EF4-FFF2-40B4-BE49-F238E27FC236}">
                <a16:creationId xmlns:a16="http://schemas.microsoft.com/office/drawing/2014/main" id="{C6BE37DE-8796-4D54-8C79-E1F522C676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05530" y="1084855"/>
            <a:ext cx="720000" cy="720000"/>
          </a:xfrm>
          <a:prstGeom prst="rect">
            <a:avLst/>
          </a:prstGeom>
        </p:spPr>
      </p:pic>
      <p:pic>
        <p:nvPicPr>
          <p:cNvPr id="31" name="Grafik 30">
            <a:extLst>
              <a:ext uri="{FF2B5EF4-FFF2-40B4-BE49-F238E27FC236}">
                <a16:creationId xmlns:a16="http://schemas.microsoft.com/office/drawing/2014/main" id="{5D4B5E9C-84E6-40A2-BC96-ECDA8B4E9C50}"/>
              </a:ext>
            </a:extLst>
          </p:cNvPr>
          <p:cNvPicPr>
            <a:picLocks noChangeAspect="1"/>
          </p:cNvPicPr>
          <p:nvPr/>
        </p:nvPicPr>
        <p:blipFill>
          <a:blip r:embed="rId6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6376" y="2668804"/>
            <a:ext cx="138589" cy="13858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pic>
        <p:nvPicPr>
          <p:cNvPr id="32" name="Grafik 31">
            <a:extLst>
              <a:ext uri="{FF2B5EF4-FFF2-40B4-BE49-F238E27FC236}">
                <a16:creationId xmlns:a16="http://schemas.microsoft.com/office/drawing/2014/main" id="{0420A3B3-8486-4E65-8ADA-DAD5BFF0B0D7}"/>
              </a:ext>
            </a:extLst>
          </p:cNvPr>
          <p:cNvPicPr>
            <a:picLocks noChangeAspect="1"/>
          </p:cNvPicPr>
          <p:nvPr/>
        </p:nvPicPr>
        <p:blipFill>
          <a:blip r:embed="rId6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6376" y="3056740"/>
            <a:ext cx="138589" cy="13858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pic>
        <p:nvPicPr>
          <p:cNvPr id="33" name="Grafik 32">
            <a:extLst>
              <a:ext uri="{FF2B5EF4-FFF2-40B4-BE49-F238E27FC236}">
                <a16:creationId xmlns:a16="http://schemas.microsoft.com/office/drawing/2014/main" id="{DD157266-6F1D-4AAC-89CC-7A1E05738270}"/>
              </a:ext>
            </a:extLst>
          </p:cNvPr>
          <p:cNvPicPr>
            <a:picLocks noChangeAspect="1"/>
          </p:cNvPicPr>
          <p:nvPr/>
        </p:nvPicPr>
        <p:blipFill>
          <a:blip r:embed="rId6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6376" y="3281121"/>
            <a:ext cx="138589" cy="13858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pic>
        <p:nvPicPr>
          <p:cNvPr id="34" name="Grafik 33">
            <a:extLst>
              <a:ext uri="{FF2B5EF4-FFF2-40B4-BE49-F238E27FC236}">
                <a16:creationId xmlns:a16="http://schemas.microsoft.com/office/drawing/2014/main" id="{96C505A7-02A5-44C6-9485-F2C078B853A4}"/>
              </a:ext>
            </a:extLst>
          </p:cNvPr>
          <p:cNvPicPr>
            <a:picLocks noChangeAspect="1"/>
          </p:cNvPicPr>
          <p:nvPr/>
        </p:nvPicPr>
        <p:blipFill>
          <a:blip r:embed="rId6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560032" y="2862957"/>
            <a:ext cx="138589" cy="13858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pic>
        <p:nvPicPr>
          <p:cNvPr id="35" name="Grafik 34">
            <a:extLst>
              <a:ext uri="{FF2B5EF4-FFF2-40B4-BE49-F238E27FC236}">
                <a16:creationId xmlns:a16="http://schemas.microsoft.com/office/drawing/2014/main" id="{3E62634B-BD82-4828-9C1D-1BC82EBF5492}"/>
              </a:ext>
            </a:extLst>
          </p:cNvPr>
          <p:cNvPicPr>
            <a:picLocks noChangeAspect="1"/>
          </p:cNvPicPr>
          <p:nvPr/>
        </p:nvPicPr>
        <p:blipFill>
          <a:blip r:embed="rId6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559027" y="3070746"/>
            <a:ext cx="138589" cy="13858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pic>
        <p:nvPicPr>
          <p:cNvPr id="36" name="Grafik 35">
            <a:extLst>
              <a:ext uri="{FF2B5EF4-FFF2-40B4-BE49-F238E27FC236}">
                <a16:creationId xmlns:a16="http://schemas.microsoft.com/office/drawing/2014/main" id="{B469D74A-EBD1-4BDD-806F-3C14B06E8231}"/>
              </a:ext>
            </a:extLst>
          </p:cNvPr>
          <p:cNvPicPr>
            <a:picLocks noChangeAspect="1"/>
          </p:cNvPicPr>
          <p:nvPr/>
        </p:nvPicPr>
        <p:blipFill>
          <a:blip r:embed="rId6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559027" y="3291191"/>
            <a:ext cx="138589" cy="13858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sp>
        <p:nvSpPr>
          <p:cNvPr id="37" name="Textfeld 36">
            <a:extLst>
              <a:ext uri="{FF2B5EF4-FFF2-40B4-BE49-F238E27FC236}">
                <a16:creationId xmlns:a16="http://schemas.microsoft.com/office/drawing/2014/main" id="{329D1653-D78E-4C58-B74A-A274F6120F18}"/>
              </a:ext>
            </a:extLst>
          </p:cNvPr>
          <p:cNvSpPr txBox="1"/>
          <p:nvPr/>
        </p:nvSpPr>
        <p:spPr>
          <a:xfrm>
            <a:off x="102875" y="3730460"/>
            <a:ext cx="6660000" cy="7107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legt seine Empfehlung zu den Schritten des Interventionsleitfadens schriftlich der Kirchen- und Gemeindeleitung vor.</a:t>
            </a:r>
            <a:endParaRPr lang="de-DE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9232C9F1-16C6-4309-A7F9-BBFFDCE78CE5}"/>
              </a:ext>
            </a:extLst>
          </p:cNvPr>
          <p:cNvSpPr txBox="1"/>
          <p:nvPr/>
        </p:nvSpPr>
        <p:spPr>
          <a:xfrm>
            <a:off x="102875" y="1973952"/>
            <a:ext cx="6660000" cy="1234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DE" sz="1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 Interventionsteam vereint verschiedene fachliche Perspektiven: </a:t>
            </a:r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de-DE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de-DE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14612BF-AF5E-4448-BD77-7C096332A1CD}"/>
              </a:ext>
            </a:extLst>
          </p:cNvPr>
          <p:cNvSpPr txBox="1"/>
          <p:nvPr/>
        </p:nvSpPr>
        <p:spPr>
          <a:xfrm>
            <a:off x="3227775" y="11051584"/>
            <a:ext cx="36368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>
                <a:solidFill>
                  <a:schemeClr val="bg1"/>
                </a:solidFill>
              </a:rPr>
              <a:t>Einschaltung der Strafverfolgungs- </a:t>
            </a:r>
          </a:p>
          <a:p>
            <a:pPr algn="ctr"/>
            <a:r>
              <a:rPr lang="de-DE" sz="1400" dirty="0">
                <a:solidFill>
                  <a:schemeClr val="bg1"/>
                </a:solidFill>
              </a:rPr>
              <a:t>und staatlichen Aufsichtsbehörden</a:t>
            </a:r>
          </a:p>
          <a:p>
            <a:pPr algn="ctr"/>
            <a:endParaRPr lang="de-DE" sz="1400" dirty="0">
              <a:solidFill>
                <a:schemeClr val="bg1"/>
              </a:solidFill>
            </a:endParaRPr>
          </a:p>
          <a:p>
            <a:pPr algn="ctr"/>
            <a:r>
              <a:rPr lang="de-DE" sz="1400" dirty="0">
                <a:solidFill>
                  <a:srgbClr val="E6E6E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Arbeits- und dienstrechtliche Maßnahmen</a:t>
            </a: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60716659-DBB2-4971-83A1-3392AFA26957}"/>
              </a:ext>
            </a:extLst>
          </p:cNvPr>
          <p:cNvSpPr txBox="1"/>
          <p:nvPr/>
        </p:nvSpPr>
        <p:spPr>
          <a:xfrm>
            <a:off x="450686" y="11074374"/>
            <a:ext cx="2880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>
                <a:solidFill>
                  <a:srgbClr val="E6E6E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Rehabilitation</a:t>
            </a:r>
          </a:p>
          <a:p>
            <a:pPr algn="ctr"/>
            <a:endParaRPr lang="de-DE" sz="1400" dirty="0">
              <a:solidFill>
                <a:srgbClr val="E6E6E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DE" sz="1400" dirty="0">
                <a:solidFill>
                  <a:srgbClr val="E6E6E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Aufarbeitung 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79B37A5-8C06-49DB-B2EB-4374F733E0BD}"/>
              </a:ext>
            </a:extLst>
          </p:cNvPr>
          <p:cNvSpPr/>
          <p:nvPr/>
        </p:nvSpPr>
        <p:spPr>
          <a:xfrm>
            <a:off x="112710" y="4541593"/>
            <a:ext cx="6660000" cy="756000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8314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1727</Words>
  <Application>Microsoft Office PowerPoint</Application>
  <PresentationFormat>Breitbild</PresentationFormat>
  <Paragraphs>427</Paragraphs>
  <Slides>13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Courier New</vt:lpstr>
      <vt:lpstr>Noto Sans Symbols</vt:lpstr>
      <vt:lpstr>Open Sans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Insa Agena</dc:creator>
  <cp:lastModifiedBy>Insa Agena</cp:lastModifiedBy>
  <cp:revision>763</cp:revision>
  <dcterms:created xsi:type="dcterms:W3CDTF">2024-07-01T13:43:06Z</dcterms:created>
  <dcterms:modified xsi:type="dcterms:W3CDTF">2024-12-17T23:47:39Z</dcterms:modified>
</cp:coreProperties>
</file>